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handoutMasterIdLst>
    <p:handoutMasterId r:id="rId41"/>
  </p:handoutMasterIdLst>
  <p:sldIdLst>
    <p:sldId id="387" r:id="rId4"/>
    <p:sldId id="388" r:id="rId6"/>
    <p:sldId id="389" r:id="rId7"/>
    <p:sldId id="396" r:id="rId8"/>
    <p:sldId id="390" r:id="rId9"/>
    <p:sldId id="397" r:id="rId10"/>
    <p:sldId id="394" r:id="rId11"/>
    <p:sldId id="398" r:id="rId12"/>
    <p:sldId id="399" r:id="rId13"/>
    <p:sldId id="400" r:id="rId14"/>
    <p:sldId id="406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9" r:id="rId23"/>
    <p:sldId id="420" r:id="rId24"/>
    <p:sldId id="432" r:id="rId25"/>
    <p:sldId id="433" r:id="rId26"/>
    <p:sldId id="435" r:id="rId27"/>
    <p:sldId id="434" r:id="rId28"/>
    <p:sldId id="436" r:id="rId29"/>
    <p:sldId id="437" r:id="rId30"/>
    <p:sldId id="421" r:id="rId31"/>
    <p:sldId id="430" r:id="rId32"/>
    <p:sldId id="422" r:id="rId33"/>
    <p:sldId id="423" r:id="rId34"/>
    <p:sldId id="424" r:id="rId35"/>
    <p:sldId id="426" r:id="rId36"/>
    <p:sldId id="425" r:id="rId37"/>
    <p:sldId id="427" r:id="rId38"/>
    <p:sldId id="428" r:id="rId39"/>
    <p:sldId id="429" r:id="rId4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60483E6-2382-47B6-9627-A5A0E7B833CA}">
          <p14:sldIdLst>
            <p14:sldId id="387"/>
            <p14:sldId id="388"/>
            <p14:sldId id="389"/>
            <p14:sldId id="396"/>
            <p14:sldId id="390"/>
            <p14:sldId id="397"/>
            <p14:sldId id="394"/>
          </p14:sldIdLst>
        </p14:section>
        <p14:section name="计划拟定" id="{B68B586A-5747-4EA0-A5E1-C80243F1BA96}">
          <p14:sldIdLst>
            <p14:sldId id="398"/>
            <p14:sldId id="399"/>
          </p14:sldIdLst>
        </p14:section>
        <p14:section name="现状把握" id="{696DE7D5-F53D-42DB-917B-246506449421}">
          <p14:sldIdLst>
            <p14:sldId id="400"/>
            <p14:sldId id="406"/>
            <p14:sldId id="408"/>
            <p14:sldId id="409"/>
            <p14:sldId id="410"/>
          </p14:sldIdLst>
        </p14:section>
        <p14:section name="目标设定" id="{086BE9CB-0E67-4EE0-8C34-356C1670B378}">
          <p14:sldIdLst>
            <p14:sldId id="411"/>
            <p14:sldId id="412"/>
            <p14:sldId id="413"/>
          </p14:sldIdLst>
        </p14:section>
        <p14:section name="解析" id="{12354B18-1625-42A7-BD30-BFAABB37E617}">
          <p14:sldIdLst>
            <p14:sldId id="414"/>
            <p14:sldId id="419"/>
            <p14:sldId id="420"/>
            <p14:sldId id="432"/>
            <p14:sldId id="433"/>
            <p14:sldId id="435"/>
            <p14:sldId id="434"/>
            <p14:sldId id="436"/>
            <p14:sldId id="437"/>
            <p14:sldId id="421"/>
            <p14:sldId id="430"/>
            <p14:sldId id="422"/>
            <p14:sldId id="423"/>
            <p14:sldId id="424"/>
            <p14:sldId id="426"/>
            <p14:sldId id="425"/>
            <p14:sldId id="427"/>
            <p14:sldId id="428"/>
            <p14:sldId id="42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9C93"/>
    <a:srgbClr val="ED7D31"/>
    <a:srgbClr val="E2413E"/>
    <a:srgbClr val="4AA6C9"/>
    <a:srgbClr val="74ACC1"/>
    <a:srgbClr val="FDECEA"/>
    <a:srgbClr val="F24A32"/>
    <a:srgbClr val="FFB600"/>
    <a:srgbClr val="FF8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28" y="66"/>
      </p:cViewPr>
      <p:guideLst>
        <p:guide orient="horz" pos="2246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3096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PowerPoint%20&#20013;&#30340;&#22270;&#34920;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Workbook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6.xlsx"/></Relationships>
</file>

<file path=ppt/charts/_rels/chart8.xml.rels><?xml version="1.0" encoding="UTF-8" standalone="yes"?>
<Relationships xmlns="http://schemas.openxmlformats.org/package/2006/relationships"><Relationship Id="rId4" Type="http://schemas.microsoft.com/office/2011/relationships/chartColorStyle" Target="colors7.xml"/><Relationship Id="rId3" Type="http://schemas.microsoft.com/office/2011/relationships/chartStyle" Target="style7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7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Workbook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83367556468"/>
          <c:y val="0.188750345612205"/>
          <c:w val="0.718685831622177"/>
          <c:h val="0.5562510185260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24A32"/>
            </a:soli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ln w="12700">
                <a:noFill/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4AA6C9"/>
              </a:solidFill>
              <a:ln w="12700">
                <a:noFill/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74ACC1"/>
              </a:solidFill>
              <a:ln w="12700">
                <a:noFill/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2700">
                <a:noFill/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DECEA"/>
              </a:solidFill>
              <a:ln w="12700">
                <a:noFill/>
                <a:prstDash val="solid"/>
              </a:ln>
            </c:spPr>
          </c:dPt>
          <c:dLbls>
            <c:delete val="1"/>
          </c:dLbls>
          <c:cat>
            <c:strRef>
              <c:f>'[Microsoft PowerPoint 中的图表]Sheet1'!$A$2:$A$7</c:f>
              <c:strCache>
                <c:ptCount val="6"/>
                <c:pt idx="0">
                  <c:v>穿刺后护理环节</c:v>
                </c:pt>
                <c:pt idx="1">
                  <c:v>固定环节</c:v>
                </c:pt>
                <c:pt idx="2">
                  <c:v>产妇特有因素</c:v>
                </c:pt>
                <c:pt idx="3">
                  <c:v>穿刺环节</c:v>
                </c:pt>
                <c:pt idx="4">
                  <c:v>分娩特有因素</c:v>
                </c:pt>
                <c:pt idx="5">
                  <c:v>其他</c:v>
                </c:pt>
              </c:strCache>
            </c:strRef>
          </c:cat>
          <c:val>
            <c:numRef>
              <c:f>'[Microsoft PowerPoint 中的图表]Sheet1'!$B$2:$B$7</c:f>
              <c:numCache>
                <c:formatCode>General</c:formatCode>
                <c:ptCount val="6"/>
                <c:pt idx="0">
                  <c:v>25</c:v>
                </c:pt>
                <c:pt idx="1">
                  <c:v>15</c:v>
                </c:pt>
                <c:pt idx="2">
                  <c:v>7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21552448"/>
        <c:axId val="221553008"/>
      </c:barChart>
      <c:lineChart>
        <c:grouping val="standard"/>
        <c:varyColors val="0"/>
        <c:ser>
          <c:idx val="1"/>
          <c:order val="1"/>
          <c:tx>
            <c:strRef>
              <c:f>系列2</c:f>
              <c:strCache>
                <c:ptCount val="1"/>
                <c:pt idx="0">
                  <c:v>系列2</c:v>
                </c:pt>
              </c:strCache>
            </c:strRef>
          </c:tx>
          <c:spPr>
            <a:ln w="38100" cap="rnd" cmpd="sng" algn="ctr">
              <a:solidFill>
                <a:srgbClr val="2C9C93"/>
              </a:solidFill>
              <a:prstDash val="solid"/>
              <a:round/>
            </a:ln>
          </c:spPr>
          <c:marker>
            <c:symbol val="diamond"/>
            <c:size val="5"/>
            <c:spPr>
              <a:ln w="19050" cap="flat" cmpd="sng" algn="ctr">
                <a:solidFill>
                  <a:srgbClr val="FC0404"/>
                </a:solidFill>
                <a:prstDash val="solid"/>
                <a:bevel/>
              </a:ln>
            </c:spPr>
          </c:marker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325" b="1" i="0" u="none" strike="noStrike" kern="1200" baseline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'[Microsoft PowerPoint 中的图表]Sheet1'!$E$1:$E$7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'[Microsoft PowerPoint 中的图表]Sheet1'!$D$1:$D$7</c:f>
              <c:numCache>
                <c:formatCode>0%</c:formatCode>
                <c:ptCount val="7"/>
                <c:pt idx="0">
                  <c:v>0</c:v>
                </c:pt>
                <c:pt idx="1">
                  <c:v>0.439</c:v>
                </c:pt>
                <c:pt idx="2">
                  <c:v>0.702</c:v>
                </c:pt>
                <c:pt idx="3">
                  <c:v>0.825</c:v>
                </c:pt>
                <c:pt idx="4">
                  <c:v>0.912</c:v>
                </c:pt>
                <c:pt idx="5">
                  <c:v>0.965</c:v>
                </c:pt>
                <c:pt idx="6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553568"/>
        <c:axId val="221554688"/>
      </c:lineChart>
      <c:catAx>
        <c:axId val="2215524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-2820000" spcFirstLastPara="0" vertOverflow="ellipsis" vert="horz" wrap="square" anchor="ctr" anchorCtr="1"/>
          <a:lstStyle/>
          <a:p>
            <a:pPr>
              <a:defRPr lang="zh-CN" sz="1400" b="1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</a:p>
        </c:txPr>
        <c:crossAx val="221553008"/>
        <c:crosses val="autoZero"/>
        <c:auto val="1"/>
        <c:lblAlgn val="ctr"/>
        <c:lblOffset val="100"/>
        <c:tickLblSkip val="1"/>
        <c:noMultiLvlLbl val="0"/>
      </c:catAx>
      <c:valAx>
        <c:axId val="221553008"/>
        <c:scaling>
          <c:orientation val="minMax"/>
          <c:max val="57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325" b="1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</a:p>
        </c:txPr>
        <c:crossAx val="221552448"/>
        <c:crosses val="autoZero"/>
        <c:crossBetween val="between"/>
        <c:majorUnit val="20"/>
        <c:minorUnit val="0.2"/>
      </c:valAx>
      <c:catAx>
        <c:axId val="22155356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325" b="0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</a:p>
        </c:txPr>
        <c:crossAx val="221554688"/>
        <c:crosses val="max"/>
        <c:auto val="1"/>
        <c:lblAlgn val="ctr"/>
        <c:lblOffset val="100"/>
        <c:noMultiLvlLbl val="0"/>
      </c:catAx>
      <c:valAx>
        <c:axId val="221554688"/>
        <c:scaling>
          <c:orientation val="minMax"/>
          <c:max val="1"/>
          <c:min val="0"/>
        </c:scaling>
        <c:delete val="0"/>
        <c:axPos val="r"/>
        <c:numFmt formatCode="0%" sourceLinked="1"/>
        <c:majorTickMark val="in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325" b="1" i="0" u="none" strike="noStrike" kern="1200" baseline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pPr>
          </a:p>
        </c:txPr>
        <c:crossAx val="221553568"/>
        <c:crosses val="max"/>
        <c:crossBetween val="midCat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lang="zh-CN" sz="1325" b="0" i="0" u="none" strike="noStrike" baseline="0">
          <a:solidFill>
            <a:srgbClr val="000000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56228956229"/>
          <c:y val="0.13031914893617"/>
          <c:w val="0.45959595959596"/>
          <c:h val="0.726063829787234"/>
        </c:manualLayout>
      </c:layout>
      <c:radarChart>
        <c:radarStyle val="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开展前</c:v>
                </c:pt>
              </c:strCache>
            </c:strRef>
          </c:tx>
          <c:spPr>
            <a:ln w="28575" cap="rnd">
              <a:solidFill>
                <a:schemeClr val="accent1"/>
              </a:solidFill>
            </a:ln>
            <a:effectLst>
              <a:glow rad="76200">
                <a:schemeClr val="accent1">
                  <a:satMod val="175000"/>
                  <a:alpha val="34000"/>
                </a:schemeClr>
              </a:glow>
            </a:effectLst>
          </c:spPr>
          <c:marker>
            <c:symbol val="none"/>
          </c:marker>
          <c:dLbls>
            <c:delete val="1"/>
          </c:dLbls>
          <c:cat>
            <c:strRef>
              <c:f>Sheet1!$B$1:$H$1</c:f>
              <c:strCache>
                <c:ptCount val="7"/>
                <c:pt idx="0">
                  <c:v>责任与荣誉感</c:v>
                </c:pt>
                <c:pt idx="1">
                  <c:v>解决问题能力</c:v>
                </c:pt>
                <c:pt idx="2">
                  <c:v>积极性</c:v>
                </c:pt>
                <c:pt idx="3">
                  <c:v>和谐度</c:v>
                </c:pt>
                <c:pt idx="4">
                  <c:v>沟通技巧</c:v>
                </c:pt>
                <c:pt idx="5">
                  <c:v>QC手法应用</c:v>
                </c:pt>
                <c:pt idx="6">
                  <c:v>凝聚力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1.6</c:v>
                </c:pt>
                <c:pt idx="1">
                  <c:v>2.8</c:v>
                </c:pt>
                <c:pt idx="2">
                  <c:v>2.6</c:v>
                </c:pt>
                <c:pt idx="3">
                  <c:v>2.7</c:v>
                </c:pt>
                <c:pt idx="4">
                  <c:v>3.1</c:v>
                </c:pt>
                <c:pt idx="5">
                  <c:v>1.4</c:v>
                </c:pt>
                <c:pt idx="6">
                  <c:v>3.1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开展后</c:v>
                </c:pt>
              </c:strCache>
            </c:strRef>
          </c:tx>
          <c:spPr>
            <a:ln w="28575" cap="rnd">
              <a:solidFill>
                <a:srgbClr val="E2413E"/>
              </a:solidFill>
            </a:ln>
            <a:effectLst>
              <a:glow rad="76200">
                <a:schemeClr val="accent2">
                  <a:satMod val="175000"/>
                  <a:alpha val="34000"/>
                </a:schemeClr>
              </a:glow>
            </a:effectLst>
          </c:spPr>
          <c:marker>
            <c:symbol val="none"/>
          </c:marker>
          <c:dLbls>
            <c:delete val="1"/>
          </c:dLbls>
          <c:cat>
            <c:strRef>
              <c:f>Sheet1!$B$1:$H$1</c:f>
              <c:strCache>
                <c:ptCount val="7"/>
                <c:pt idx="0">
                  <c:v>责任与荣誉感</c:v>
                </c:pt>
                <c:pt idx="1">
                  <c:v>解决问题能力</c:v>
                </c:pt>
                <c:pt idx="2">
                  <c:v>积极性</c:v>
                </c:pt>
                <c:pt idx="3">
                  <c:v>和谐度</c:v>
                </c:pt>
                <c:pt idx="4">
                  <c:v>沟通技巧</c:v>
                </c:pt>
                <c:pt idx="5">
                  <c:v>QC手法应用</c:v>
                </c:pt>
                <c:pt idx="6">
                  <c:v>凝聚力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4.7</c:v>
                </c:pt>
                <c:pt idx="1">
                  <c:v>4.9</c:v>
                </c:pt>
                <c:pt idx="2">
                  <c:v>4.5</c:v>
                </c:pt>
                <c:pt idx="3">
                  <c:v>4</c:v>
                </c:pt>
                <c:pt idx="4">
                  <c:v>4.5</c:v>
                </c:pt>
                <c:pt idx="5">
                  <c:v>3.6</c:v>
                </c:pt>
                <c:pt idx="6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442992"/>
        <c:axId val="363443552"/>
      </c:radarChart>
      <c:catAx>
        <c:axId val="363442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63443552"/>
        <c:crosses val="autoZero"/>
        <c:auto val="0"/>
        <c:lblAlgn val="ctr"/>
        <c:lblOffset val="100"/>
        <c:noMultiLvlLbl val="0"/>
      </c:catAx>
      <c:valAx>
        <c:axId val="36344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6344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163020453560205"/>
          <c:w val="0.154175438596491"/>
          <c:h val="0.1547547769875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462D"/>
            </a:solidFill>
          </c:spPr>
          <c:explosion val="0"/>
          <c:dPt>
            <c:idx val="0"/>
            <c:bubble3D val="0"/>
            <c:spPr>
              <a:solidFill>
                <a:srgbClr val="FFBA2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AA6C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C9C9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E2413E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462D"/>
            </a:solidFill>
          </c:spPr>
          <c:explosion val="0"/>
          <c:dPt>
            <c:idx val="0"/>
            <c:bubble3D val="0"/>
            <c:spPr>
              <a:solidFill>
                <a:srgbClr val="FFBA2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AA6C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C9C9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E2413E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462D"/>
            </a:solidFill>
          </c:spPr>
          <c:explosion val="0"/>
          <c:dPt>
            <c:idx val="0"/>
            <c:bubble3D val="0"/>
            <c:spPr>
              <a:solidFill>
                <a:srgbClr val="FFBA2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AA6C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C9C9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E2413E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462D"/>
            </a:solidFill>
          </c:spPr>
          <c:explosion val="0"/>
          <c:dPt>
            <c:idx val="0"/>
            <c:bubble3D val="0"/>
            <c:spPr>
              <a:solidFill>
                <a:srgbClr val="FFBA2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AA6C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C9C9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E2413E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462D"/>
            </a:solidFill>
          </c:spPr>
          <c:explosion val="0"/>
          <c:dPt>
            <c:idx val="0"/>
            <c:bubble3D val="0"/>
            <c:spPr>
              <a:solidFill>
                <a:srgbClr val="FFBA2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AA6C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C9C9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E2413E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462D"/>
            </a:solidFill>
          </c:spPr>
          <c:explosion val="0"/>
          <c:dPt>
            <c:idx val="0"/>
            <c:bubble3D val="0"/>
            <c:spPr>
              <a:solidFill>
                <a:srgbClr val="FFBA2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4AA6C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2C9C9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E2413E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9380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2413E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BA2B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4AA6C9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8ECEDB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2C9C9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6"/>
                <c:pt idx="0">
                  <c:v>穿刺后护理环节</c:v>
                </c:pt>
                <c:pt idx="1">
                  <c:v>固定环节</c:v>
                </c:pt>
                <c:pt idx="2">
                  <c:v>产妇特有因素</c:v>
                </c:pt>
                <c:pt idx="3">
                  <c:v>穿刺环节</c:v>
                </c:pt>
                <c:pt idx="4">
                  <c:v>分娩特有因素</c:v>
                </c:pt>
                <c:pt idx="5">
                  <c:v>其他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7840544"/>
        <c:axId val="297561568"/>
      </c:barChart>
      <c:lineChart>
        <c:grouping val="standard"/>
        <c:varyColors val="0"/>
        <c:ser>
          <c:idx val="1"/>
          <c:order val="1"/>
          <c:tx>
            <c:strRef>
              <c:f>系列2</c:f>
              <c:strCache>
                <c:ptCount val="1"/>
                <c:pt idx="0">
                  <c:v>系列2</c:v>
                </c:pt>
              </c:strCache>
            </c:strRef>
          </c:tx>
          <c:spPr>
            <a:ln w="31750" cap="rnd">
              <a:solidFill>
                <a:srgbClr val="2C9C9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ysClr val="window" lastClr="FFFFFF"/>
              </a:solidFill>
              <a:ln w="44450">
                <a:solidFill>
                  <a:srgbClr val="2C9C93"/>
                </a:solidFill>
                <a:round/>
              </a:ln>
              <a:effectLst/>
            </c:spPr>
          </c:marker>
          <c:dLbls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zh-CN" sz="1400" b="0" i="0" u="none" strike="noStrike" kern="1200" baseline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defRPr>
                    </a:pPr>
                    <a:r>
                      <a:rPr lang="en-US" altLang="zh-CN" dirty="0"/>
                      <a:t>23%</a:t>
                    </a:r>
                    <a:endParaRPr lang="en-US" altLang="zh-CN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0462519649176293"/>
                  <c:y val="0.04828794983721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83315328580338"/>
                  <c:y val="0.050670187125676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Sheet1!$E$2:$E$9</c:f>
              <c:numCache>
                <c:formatCode>General</c:formatCode>
                <c:ptCount val="8"/>
                <c:pt idx="0">
                  <c:v>0.125</c:v>
                </c:pt>
                <c:pt idx="1">
                  <c:v>0.25</c:v>
                </c:pt>
                <c:pt idx="2">
                  <c:v>0.375</c:v>
                </c:pt>
                <c:pt idx="3">
                  <c:v>0.5</c:v>
                </c:pt>
                <c:pt idx="4">
                  <c:v>0.625</c:v>
                </c:pt>
                <c:pt idx="5">
                  <c:v>0.75</c:v>
                </c:pt>
                <c:pt idx="6">
                  <c:v>0.875</c:v>
                </c:pt>
              </c:numCache>
            </c:numRef>
          </c:cat>
          <c:val>
            <c:numRef>
              <c:f>Sheet1!$D$2:$D$9</c:f>
              <c:numCache>
                <c:formatCode>0%</c:formatCode>
                <c:ptCount val="8"/>
                <c:pt idx="0">
                  <c:v>0</c:v>
                </c:pt>
                <c:pt idx="1">
                  <c:v>0.4</c:v>
                </c:pt>
                <c:pt idx="2">
                  <c:v>0.65</c:v>
                </c:pt>
                <c:pt idx="3">
                  <c:v>0.8</c:v>
                </c:pt>
                <c:pt idx="4">
                  <c:v>0.85</c:v>
                </c:pt>
                <c:pt idx="5">
                  <c:v>0.98</c:v>
                </c:pt>
                <c:pt idx="6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562128"/>
        <c:axId val="297562688"/>
      </c:lineChart>
      <c:catAx>
        <c:axId val="29784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282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97561568"/>
        <c:crosses val="autoZero"/>
        <c:auto val="1"/>
        <c:lblAlgn val="ctr"/>
        <c:lblOffset val="100"/>
        <c:tickLblSkip val="1"/>
        <c:noMultiLvlLbl val="0"/>
      </c:catAx>
      <c:valAx>
        <c:axId val="297561568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400" b="1" i="0" u="none" strike="noStrike" kern="1200" baseline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r>
                  <a:rPr lang="zh-CN"/>
                  <a:t>次数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97840544"/>
        <c:crosses val="autoZero"/>
        <c:crossBetween val="between"/>
        <c:majorUnit val="5"/>
        <c:minorUnit val="0.2"/>
      </c:valAx>
      <c:catAx>
        <c:axId val="29756212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97562688"/>
        <c:crosses val="max"/>
        <c:auto val="1"/>
        <c:lblAlgn val="ctr"/>
        <c:lblOffset val="100"/>
        <c:noMultiLvlLbl val="0"/>
      </c:catAx>
      <c:valAx>
        <c:axId val="297562688"/>
        <c:scaling>
          <c:orientation val="minMax"/>
          <c:max val="1"/>
          <c:min val="0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97562128"/>
        <c:crosses val="max"/>
        <c:crossBetween val="midCat"/>
        <c:majorUnit val="0.1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4AA6C9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FFBA2B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E2413E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0.0140625301971854"/>
                  <c:y val="-0.1551443147023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44335744479884"/>
                  <c:y val="-0.2083585808258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87499777185816"/>
                  <c:y val="-0.2334477933391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改善前</c:v>
                </c:pt>
                <c:pt idx="1">
                  <c:v>目标值</c:v>
                </c:pt>
                <c:pt idx="2">
                  <c:v>改善后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0.74</c:v>
                </c:pt>
                <c:pt idx="1">
                  <c:v>0.92</c:v>
                </c:pt>
                <c:pt idx="2">
                  <c:v>0.96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2"/>
        <c:overlap val="100"/>
        <c:axId val="297564928"/>
        <c:axId val="297565488"/>
      </c:barChart>
      <c:catAx>
        <c:axId val="29756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97565488"/>
        <c:crosses val="autoZero"/>
        <c:auto val="1"/>
        <c:lblAlgn val="ctr"/>
        <c:lblOffset val="100"/>
        <c:noMultiLvlLbl val="0"/>
      </c:catAx>
      <c:valAx>
        <c:axId val="29756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9756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100"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0">
  <cs:axisTitle>
    <cs:lnRef idx="0"/>
    <cs:fillRef idx="0"/>
    <cs:effectRef idx="0"/>
    <cs:fontRef idx="minor">
      <a:schemeClr val="lt1">
        <a:lumMod val="75000"/>
      </a:schemeClr>
    </cs:fontRef>
    <cs:defRPr sz="1195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5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5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E5C41-F6B6-466E-928E-9268FDC356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BBA1D-404E-4171-89C4-9DC685222F7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更多模板请关注：亮亮图文旗舰店https://liangliangtuwen.tmall.com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BBA1D-404E-4171-89C4-9DC685222F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FEE9B-A214-459E-A1A5-95327F84BA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/>
          <p:nvPr userDrawn="1"/>
        </p:nvCxnSpPr>
        <p:spPr>
          <a:xfrm>
            <a:off x="0" y="646812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8"/>
          <p:cNvSpPr/>
          <p:nvPr userDrawn="1"/>
        </p:nvSpPr>
        <p:spPr>
          <a:xfrm>
            <a:off x="11810418" y="6491712"/>
            <a:ext cx="381582" cy="366288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9948567" y="6484524"/>
            <a:ext cx="356216" cy="363994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1082299" y="6491712"/>
            <a:ext cx="356216" cy="363994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 userDrawn="1"/>
        </p:nvGrpSpPr>
        <p:grpSpPr>
          <a:xfrm>
            <a:off x="10330774" y="6120530"/>
            <a:ext cx="356216" cy="363994"/>
            <a:chOff x="0" y="0"/>
            <a:chExt cx="1972011" cy="2015067"/>
          </a:xfrm>
        </p:grpSpPr>
        <p:sp>
          <p:nvSpPr>
            <p:cNvPr id="28" name="矩形 27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 userDrawn="1"/>
        </p:nvGrpSpPr>
        <p:grpSpPr>
          <a:xfrm>
            <a:off x="11445378" y="6491712"/>
            <a:ext cx="358177" cy="363994"/>
            <a:chOff x="6170440" y="2054859"/>
            <a:chExt cx="1982862" cy="2015067"/>
          </a:xfrm>
        </p:grpSpPr>
        <p:sp>
          <p:nvSpPr>
            <p:cNvPr id="41" name="矩形 40"/>
            <p:cNvSpPr/>
            <p:nvPr/>
          </p:nvSpPr>
          <p:spPr>
            <a:xfrm>
              <a:off x="6170440" y="2054859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43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组合 44"/>
          <p:cNvGrpSpPr/>
          <p:nvPr userDrawn="1"/>
        </p:nvGrpSpPr>
        <p:grpSpPr>
          <a:xfrm>
            <a:off x="10693854" y="6491712"/>
            <a:ext cx="381582" cy="366288"/>
            <a:chOff x="2010006" y="2054859"/>
            <a:chExt cx="2112433" cy="2027767"/>
          </a:xfrm>
        </p:grpSpPr>
        <p:sp>
          <p:nvSpPr>
            <p:cNvPr id="46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47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 userDrawn="1"/>
        </p:nvGrpSpPr>
        <p:grpSpPr>
          <a:xfrm>
            <a:off x="11081151" y="6119798"/>
            <a:ext cx="356216" cy="363994"/>
            <a:chOff x="4160434" y="0"/>
            <a:chExt cx="1972011" cy="2015067"/>
          </a:xfrm>
        </p:grpSpPr>
        <p:sp>
          <p:nvSpPr>
            <p:cNvPr id="49" name="矩形 48"/>
            <p:cNvSpPr/>
            <p:nvPr/>
          </p:nvSpPr>
          <p:spPr>
            <a:xfrm>
              <a:off x="4160434" y="0"/>
              <a:ext cx="1972011" cy="2015067"/>
            </a:xfrm>
            <a:prstGeom prst="rect">
              <a:avLst/>
            </a:prstGeom>
            <a:solidFill>
              <a:srgbClr val="FF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4748201" y="668615"/>
              <a:ext cx="916660" cy="710787"/>
              <a:chOff x="5084175" y="3842708"/>
              <a:chExt cx="916660" cy="710787"/>
            </a:xfrm>
          </p:grpSpPr>
          <p:sp>
            <p:nvSpPr>
              <p:cNvPr id="51" name="Freeform 52"/>
              <p:cNvSpPr>
                <a:spLocks noEditPoints="1"/>
              </p:cNvSpPr>
              <p:nvPr/>
            </p:nvSpPr>
            <p:spPr bwMode="auto">
              <a:xfrm>
                <a:off x="6000835" y="4191339"/>
                <a:ext cx="0" cy="10519"/>
              </a:xfrm>
              <a:custGeom>
                <a:avLst/>
                <a:gdLst>
                  <a:gd name="T0" fmla="*/ 6 h 6"/>
                  <a:gd name="T1" fmla="*/ 6 h 6"/>
                  <a:gd name="T2" fmla="*/ 6 h 6"/>
                  <a:gd name="T3" fmla="*/ 5 h 6"/>
                  <a:gd name="T4" fmla="*/ 5 h 6"/>
                  <a:gd name="T5" fmla="*/ 5 h 6"/>
                  <a:gd name="T6" fmla="*/ 5 h 6"/>
                  <a:gd name="T7" fmla="*/ 5 h 6"/>
                  <a:gd name="T8" fmla="*/ 5 h 6"/>
                  <a:gd name="T9" fmla="*/ 4 h 6"/>
                  <a:gd name="T10" fmla="*/ 5 h 6"/>
                  <a:gd name="T11" fmla="*/ 4 h 6"/>
                  <a:gd name="T12" fmla="*/ 4 h 6"/>
                  <a:gd name="T13" fmla="*/ 4 h 6"/>
                  <a:gd name="T14" fmla="*/ 4 h 6"/>
                  <a:gd name="T15" fmla="*/ 3 h 6"/>
                  <a:gd name="T16" fmla="*/ 4 h 6"/>
                  <a:gd name="T17" fmla="*/ 3 h 6"/>
                  <a:gd name="T18" fmla="*/ 3 h 6"/>
                  <a:gd name="T19" fmla="*/ 3 h 6"/>
                  <a:gd name="T20" fmla="*/ 3 h 6"/>
                  <a:gd name="T21" fmla="*/ 2 h 6"/>
                  <a:gd name="T22" fmla="*/ 3 h 6"/>
                  <a:gd name="T23" fmla="*/ 2 h 6"/>
                  <a:gd name="T24" fmla="*/ 2 h 6"/>
                  <a:gd name="T25" fmla="*/ 2 h 6"/>
                  <a:gd name="T26" fmla="*/ 2 h 6"/>
                  <a:gd name="T27" fmla="*/ 1 h 6"/>
                  <a:gd name="T28" fmla="*/ 2 h 6"/>
                  <a:gd name="T29" fmla="*/ 1 h 6"/>
                  <a:gd name="T30" fmla="*/ 1 h 6"/>
                  <a:gd name="T31" fmla="*/ 1 h 6"/>
                  <a:gd name="T32" fmla="*/ 1 h 6"/>
                  <a:gd name="T33" fmla="*/ 0 h 6"/>
                  <a:gd name="T34" fmla="*/ 0 h 6"/>
                  <a:gd name="T35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FD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57"/>
              <p:cNvSpPr/>
              <p:nvPr/>
            </p:nvSpPr>
            <p:spPr bwMode="auto">
              <a:xfrm>
                <a:off x="5084175" y="4212377"/>
                <a:ext cx="341117" cy="326842"/>
              </a:xfrm>
              <a:custGeom>
                <a:avLst/>
                <a:gdLst>
                  <a:gd name="T0" fmla="*/ 128 w 192"/>
                  <a:gd name="T1" fmla="*/ 138 h 184"/>
                  <a:gd name="T2" fmla="*/ 91 w 192"/>
                  <a:gd name="T3" fmla="*/ 153 h 184"/>
                  <a:gd name="T4" fmla="*/ 54 w 192"/>
                  <a:gd name="T5" fmla="*/ 138 h 184"/>
                  <a:gd name="T6" fmla="*/ 39 w 192"/>
                  <a:gd name="T7" fmla="*/ 101 h 184"/>
                  <a:gd name="T8" fmla="*/ 54 w 192"/>
                  <a:gd name="T9" fmla="*/ 64 h 184"/>
                  <a:gd name="T10" fmla="*/ 96 w 192"/>
                  <a:gd name="T11" fmla="*/ 21 h 184"/>
                  <a:gd name="T12" fmla="*/ 75 w 192"/>
                  <a:gd name="T13" fmla="*/ 0 h 184"/>
                  <a:gd name="T14" fmla="*/ 32 w 192"/>
                  <a:gd name="T15" fmla="*/ 42 h 184"/>
                  <a:gd name="T16" fmla="*/ 32 w 192"/>
                  <a:gd name="T17" fmla="*/ 159 h 184"/>
                  <a:gd name="T18" fmla="*/ 91 w 192"/>
                  <a:gd name="T19" fmla="*/ 184 h 184"/>
                  <a:gd name="T20" fmla="*/ 149 w 192"/>
                  <a:gd name="T21" fmla="*/ 159 h 184"/>
                  <a:gd name="T22" fmla="*/ 192 w 192"/>
                  <a:gd name="T23" fmla="*/ 117 h 184"/>
                  <a:gd name="T24" fmla="*/ 170 w 192"/>
                  <a:gd name="T25" fmla="*/ 95 h 184"/>
                  <a:gd name="T26" fmla="*/ 128 w 192"/>
                  <a:gd name="T27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128" y="138"/>
                    </a:moveTo>
                    <a:cubicBezTo>
                      <a:pt x="118" y="148"/>
                      <a:pt x="105" y="153"/>
                      <a:pt x="91" y="153"/>
                    </a:cubicBezTo>
                    <a:cubicBezTo>
                      <a:pt x="77" y="153"/>
                      <a:pt x="64" y="148"/>
                      <a:pt x="54" y="138"/>
                    </a:cubicBezTo>
                    <a:cubicBezTo>
                      <a:pt x="44" y="128"/>
                      <a:pt x="39" y="115"/>
                      <a:pt x="39" y="101"/>
                    </a:cubicBezTo>
                    <a:cubicBezTo>
                      <a:pt x="39" y="87"/>
                      <a:pt x="44" y="74"/>
                      <a:pt x="54" y="64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0" y="75"/>
                      <a:pt x="0" y="127"/>
                      <a:pt x="32" y="159"/>
                    </a:cubicBezTo>
                    <a:cubicBezTo>
                      <a:pt x="48" y="176"/>
                      <a:pt x="70" y="184"/>
                      <a:pt x="91" y="184"/>
                    </a:cubicBezTo>
                    <a:cubicBezTo>
                      <a:pt x="112" y="184"/>
                      <a:pt x="133" y="176"/>
                      <a:pt x="149" y="159"/>
                    </a:cubicBezTo>
                    <a:cubicBezTo>
                      <a:pt x="192" y="117"/>
                      <a:pt x="192" y="117"/>
                      <a:pt x="192" y="117"/>
                    </a:cubicBezTo>
                    <a:cubicBezTo>
                      <a:pt x="170" y="95"/>
                      <a:pt x="170" y="95"/>
                      <a:pt x="170" y="95"/>
                    </a:cubicBezTo>
                    <a:lnTo>
                      <a:pt x="128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58"/>
              <p:cNvSpPr/>
              <p:nvPr/>
            </p:nvSpPr>
            <p:spPr bwMode="auto">
              <a:xfrm>
                <a:off x="5452342" y="3856983"/>
                <a:ext cx="340366" cy="326842"/>
              </a:xfrm>
              <a:custGeom>
                <a:avLst/>
                <a:gdLst>
                  <a:gd name="T0" fmla="*/ 64 w 192"/>
                  <a:gd name="T1" fmla="*/ 46 h 184"/>
                  <a:gd name="T2" fmla="*/ 101 w 192"/>
                  <a:gd name="T3" fmla="*/ 31 h 184"/>
                  <a:gd name="T4" fmla="*/ 138 w 192"/>
                  <a:gd name="T5" fmla="*/ 46 h 184"/>
                  <a:gd name="T6" fmla="*/ 154 w 192"/>
                  <a:gd name="T7" fmla="*/ 83 h 184"/>
                  <a:gd name="T8" fmla="*/ 138 w 192"/>
                  <a:gd name="T9" fmla="*/ 120 h 184"/>
                  <a:gd name="T10" fmla="*/ 96 w 192"/>
                  <a:gd name="T11" fmla="*/ 163 h 184"/>
                  <a:gd name="T12" fmla="*/ 118 w 192"/>
                  <a:gd name="T13" fmla="*/ 184 h 184"/>
                  <a:gd name="T14" fmla="*/ 160 w 192"/>
                  <a:gd name="T15" fmla="*/ 142 h 184"/>
                  <a:gd name="T16" fmla="*/ 160 w 192"/>
                  <a:gd name="T17" fmla="*/ 25 h 184"/>
                  <a:gd name="T18" fmla="*/ 101 w 192"/>
                  <a:gd name="T19" fmla="*/ 0 h 184"/>
                  <a:gd name="T20" fmla="*/ 43 w 192"/>
                  <a:gd name="T21" fmla="*/ 25 h 184"/>
                  <a:gd name="T22" fmla="*/ 0 w 192"/>
                  <a:gd name="T23" fmla="*/ 67 h 184"/>
                  <a:gd name="T24" fmla="*/ 22 w 192"/>
                  <a:gd name="T25" fmla="*/ 89 h 184"/>
                  <a:gd name="T26" fmla="*/ 64 w 192"/>
                  <a:gd name="T27" fmla="*/ 4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64" y="46"/>
                    </a:moveTo>
                    <a:cubicBezTo>
                      <a:pt x="74" y="36"/>
                      <a:pt x="87" y="31"/>
                      <a:pt x="101" y="31"/>
                    </a:cubicBezTo>
                    <a:cubicBezTo>
                      <a:pt x="115" y="31"/>
                      <a:pt x="128" y="36"/>
                      <a:pt x="138" y="46"/>
                    </a:cubicBezTo>
                    <a:cubicBezTo>
                      <a:pt x="148" y="56"/>
                      <a:pt x="154" y="69"/>
                      <a:pt x="154" y="83"/>
                    </a:cubicBezTo>
                    <a:cubicBezTo>
                      <a:pt x="154" y="97"/>
                      <a:pt x="148" y="110"/>
                      <a:pt x="138" y="120"/>
                    </a:cubicBezTo>
                    <a:cubicBezTo>
                      <a:pt x="96" y="163"/>
                      <a:pt x="96" y="163"/>
                      <a:pt x="96" y="163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60" y="142"/>
                      <a:pt x="160" y="142"/>
                      <a:pt x="160" y="142"/>
                    </a:cubicBezTo>
                    <a:cubicBezTo>
                      <a:pt x="192" y="110"/>
                      <a:pt x="192" y="57"/>
                      <a:pt x="160" y="25"/>
                    </a:cubicBezTo>
                    <a:cubicBezTo>
                      <a:pt x="144" y="8"/>
                      <a:pt x="123" y="0"/>
                      <a:pt x="101" y="0"/>
                    </a:cubicBezTo>
                    <a:cubicBezTo>
                      <a:pt x="80" y="0"/>
                      <a:pt x="59" y="8"/>
                      <a:pt x="43" y="2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2" y="89"/>
                      <a:pt x="22" y="89"/>
                      <a:pt x="22" y="89"/>
                    </a:cubicBez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59"/>
              <p:cNvSpPr>
                <a:spLocks noEditPoints="1"/>
              </p:cNvSpPr>
              <p:nvPr/>
            </p:nvSpPr>
            <p:spPr bwMode="auto">
              <a:xfrm>
                <a:off x="5084175" y="3842708"/>
                <a:ext cx="708533" cy="710787"/>
              </a:xfrm>
              <a:custGeom>
                <a:avLst/>
                <a:gdLst>
                  <a:gd name="T0" fmla="*/ 149 w 399"/>
                  <a:gd name="T1" fmla="*/ 33 h 400"/>
                  <a:gd name="T2" fmla="*/ 32 w 399"/>
                  <a:gd name="T3" fmla="*/ 33 h 400"/>
                  <a:gd name="T4" fmla="*/ 32 w 399"/>
                  <a:gd name="T5" fmla="*/ 150 h 400"/>
                  <a:gd name="T6" fmla="*/ 250 w 399"/>
                  <a:gd name="T7" fmla="*/ 367 h 400"/>
                  <a:gd name="T8" fmla="*/ 367 w 399"/>
                  <a:gd name="T9" fmla="*/ 367 h 400"/>
                  <a:gd name="T10" fmla="*/ 367 w 399"/>
                  <a:gd name="T11" fmla="*/ 250 h 400"/>
                  <a:gd name="T12" fmla="*/ 149 w 399"/>
                  <a:gd name="T13" fmla="*/ 33 h 400"/>
                  <a:gd name="T14" fmla="*/ 286 w 399"/>
                  <a:gd name="T15" fmla="*/ 206 h 400"/>
                  <a:gd name="T16" fmla="*/ 206 w 399"/>
                  <a:gd name="T17" fmla="*/ 286 h 400"/>
                  <a:gd name="T18" fmla="*/ 193 w 399"/>
                  <a:gd name="T19" fmla="*/ 286 h 400"/>
                  <a:gd name="T20" fmla="*/ 114 w 399"/>
                  <a:gd name="T21" fmla="*/ 206 h 400"/>
                  <a:gd name="T22" fmla="*/ 114 w 399"/>
                  <a:gd name="T23" fmla="*/ 194 h 400"/>
                  <a:gd name="T24" fmla="*/ 193 w 399"/>
                  <a:gd name="T25" fmla="*/ 114 h 400"/>
                  <a:gd name="T26" fmla="*/ 206 w 399"/>
                  <a:gd name="T27" fmla="*/ 114 h 400"/>
                  <a:gd name="T28" fmla="*/ 286 w 399"/>
                  <a:gd name="T29" fmla="*/ 194 h 400"/>
                  <a:gd name="T30" fmla="*/ 286 w 399"/>
                  <a:gd name="T31" fmla="*/ 20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9" h="400">
                    <a:moveTo>
                      <a:pt x="149" y="33"/>
                    </a:moveTo>
                    <a:cubicBezTo>
                      <a:pt x="117" y="0"/>
                      <a:pt x="65" y="0"/>
                      <a:pt x="32" y="33"/>
                    </a:cubicBezTo>
                    <a:cubicBezTo>
                      <a:pt x="0" y="65"/>
                      <a:pt x="0" y="118"/>
                      <a:pt x="32" y="150"/>
                    </a:cubicBezTo>
                    <a:cubicBezTo>
                      <a:pt x="250" y="367"/>
                      <a:pt x="250" y="367"/>
                      <a:pt x="250" y="367"/>
                    </a:cubicBezTo>
                    <a:cubicBezTo>
                      <a:pt x="282" y="400"/>
                      <a:pt x="335" y="400"/>
                      <a:pt x="367" y="367"/>
                    </a:cubicBezTo>
                    <a:cubicBezTo>
                      <a:pt x="399" y="335"/>
                      <a:pt x="399" y="283"/>
                      <a:pt x="367" y="250"/>
                    </a:cubicBezTo>
                    <a:lnTo>
                      <a:pt x="149" y="33"/>
                    </a:lnTo>
                    <a:close/>
                    <a:moveTo>
                      <a:pt x="286" y="206"/>
                    </a:moveTo>
                    <a:cubicBezTo>
                      <a:pt x="206" y="286"/>
                      <a:pt x="206" y="286"/>
                      <a:pt x="206" y="286"/>
                    </a:cubicBezTo>
                    <a:cubicBezTo>
                      <a:pt x="202" y="289"/>
                      <a:pt x="197" y="289"/>
                      <a:pt x="193" y="286"/>
                    </a:cubicBezTo>
                    <a:cubicBezTo>
                      <a:pt x="114" y="206"/>
                      <a:pt x="114" y="206"/>
                      <a:pt x="114" y="206"/>
                    </a:cubicBezTo>
                    <a:cubicBezTo>
                      <a:pt x="110" y="203"/>
                      <a:pt x="110" y="197"/>
                      <a:pt x="114" y="194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7" y="111"/>
                      <a:pt x="202" y="111"/>
                      <a:pt x="206" y="114"/>
                    </a:cubicBezTo>
                    <a:cubicBezTo>
                      <a:pt x="286" y="194"/>
                      <a:pt x="286" y="194"/>
                      <a:pt x="286" y="194"/>
                    </a:cubicBezTo>
                    <a:cubicBezTo>
                      <a:pt x="289" y="197"/>
                      <a:pt x="289" y="203"/>
                      <a:pt x="286" y="2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60"/>
              <p:cNvSpPr/>
              <p:nvPr/>
            </p:nvSpPr>
            <p:spPr bwMode="auto">
              <a:xfrm>
                <a:off x="5418531" y="4074126"/>
                <a:ext cx="40573" cy="40573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4 h 23"/>
                  <a:gd name="T4" fmla="*/ 4 w 23"/>
                  <a:gd name="T5" fmla="*/ 4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8"/>
                      <a:pt x="19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61"/>
              <p:cNvSpPr/>
              <p:nvPr/>
            </p:nvSpPr>
            <p:spPr bwMode="auto">
              <a:xfrm>
                <a:off x="5469623" y="4125219"/>
                <a:ext cx="41325" cy="41325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5 h 23"/>
                  <a:gd name="T4" fmla="*/ 4 w 23"/>
                  <a:gd name="T5" fmla="*/ 5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9"/>
                      <a:pt x="19" y="5"/>
                    </a:cubicBezTo>
                    <a:cubicBezTo>
                      <a:pt x="15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62"/>
              <p:cNvSpPr/>
              <p:nvPr/>
            </p:nvSpPr>
            <p:spPr bwMode="auto">
              <a:xfrm>
                <a:off x="5522970" y="4178565"/>
                <a:ext cx="41325" cy="41325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63"/>
              <p:cNvSpPr/>
              <p:nvPr/>
            </p:nvSpPr>
            <p:spPr bwMode="auto">
              <a:xfrm>
                <a:off x="5366687" y="4125219"/>
                <a:ext cx="39071" cy="41325"/>
              </a:xfrm>
              <a:custGeom>
                <a:avLst/>
                <a:gdLst>
                  <a:gd name="T0" fmla="*/ 18 w 22"/>
                  <a:gd name="T1" fmla="*/ 19 h 23"/>
                  <a:gd name="T2" fmla="*/ 18 w 22"/>
                  <a:gd name="T3" fmla="*/ 4 h 23"/>
                  <a:gd name="T4" fmla="*/ 4 w 22"/>
                  <a:gd name="T5" fmla="*/ 4 h 23"/>
                  <a:gd name="T6" fmla="*/ 4 w 22"/>
                  <a:gd name="T7" fmla="*/ 19 h 23"/>
                  <a:gd name="T8" fmla="*/ 18 w 22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8" y="19"/>
                    </a:move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64"/>
              <p:cNvSpPr/>
              <p:nvPr/>
            </p:nvSpPr>
            <p:spPr bwMode="auto">
              <a:xfrm>
                <a:off x="5418531" y="4178565"/>
                <a:ext cx="40573" cy="39071"/>
              </a:xfrm>
              <a:custGeom>
                <a:avLst/>
                <a:gdLst>
                  <a:gd name="T0" fmla="*/ 19 w 23"/>
                  <a:gd name="T1" fmla="*/ 18 h 22"/>
                  <a:gd name="T2" fmla="*/ 19 w 23"/>
                  <a:gd name="T3" fmla="*/ 4 h 22"/>
                  <a:gd name="T4" fmla="*/ 4 w 23"/>
                  <a:gd name="T5" fmla="*/ 4 h 22"/>
                  <a:gd name="T6" fmla="*/ 4 w 23"/>
                  <a:gd name="T7" fmla="*/ 18 h 22"/>
                  <a:gd name="T8" fmla="*/ 19 w 23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19" y="18"/>
                    </a:moveTo>
                    <a:cubicBezTo>
                      <a:pt x="23" y="14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8" y="22"/>
                      <a:pt x="15" y="22"/>
                      <a:pt x="1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65"/>
              <p:cNvSpPr/>
              <p:nvPr/>
            </p:nvSpPr>
            <p:spPr bwMode="auto">
              <a:xfrm>
                <a:off x="5471877" y="4230409"/>
                <a:ext cx="39071" cy="40573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66"/>
              <p:cNvSpPr/>
              <p:nvPr/>
            </p:nvSpPr>
            <p:spPr bwMode="auto">
              <a:xfrm>
                <a:off x="5313340" y="4177063"/>
                <a:ext cx="41325" cy="40573"/>
              </a:xfrm>
              <a:custGeom>
                <a:avLst/>
                <a:gdLst>
                  <a:gd name="T0" fmla="*/ 5 w 23"/>
                  <a:gd name="T1" fmla="*/ 4 h 23"/>
                  <a:gd name="T2" fmla="*/ 5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5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5" y="4"/>
                    </a:moveTo>
                    <a:cubicBezTo>
                      <a:pt x="0" y="8"/>
                      <a:pt x="0" y="15"/>
                      <a:pt x="5" y="19"/>
                    </a:cubicBezTo>
                    <a:cubicBezTo>
                      <a:pt x="9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9" y="0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67"/>
              <p:cNvSpPr/>
              <p:nvPr/>
            </p:nvSpPr>
            <p:spPr bwMode="auto">
              <a:xfrm>
                <a:off x="5366687" y="4230409"/>
                <a:ext cx="40573" cy="40573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68"/>
              <p:cNvSpPr/>
              <p:nvPr/>
            </p:nvSpPr>
            <p:spPr bwMode="auto">
              <a:xfrm>
                <a:off x="5420034" y="4281502"/>
                <a:ext cx="39071" cy="41325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4" name="직사각형 8"/>
          <p:cNvSpPr/>
          <p:nvPr userDrawn="1"/>
        </p:nvSpPr>
        <p:spPr>
          <a:xfrm>
            <a:off x="11445377" y="6117504"/>
            <a:ext cx="358177" cy="366288"/>
          </a:xfrm>
          <a:prstGeom prst="rect">
            <a:avLst/>
          </a:prstGeom>
          <a:solidFill>
            <a:srgbClr val="4F515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65" name="TextBox 19"/>
          <p:cNvSpPr txBox="1">
            <a:spLocks noChangeArrowheads="1"/>
          </p:cNvSpPr>
          <p:nvPr userDrawn="1"/>
        </p:nvSpPr>
        <p:spPr bwMode="auto">
          <a:xfrm>
            <a:off x="11428170" y="6165047"/>
            <a:ext cx="3882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B8BBD7C5-3CF0-42A6-91AE-F1972211C642}" type="slidenum"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646812"/>
            <a:ext cx="3905693" cy="3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 bwMode="auto">
          <a:xfrm>
            <a:off x="8839200" y="0"/>
            <a:ext cx="3352800" cy="1657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5" name="直接连接符 24"/>
          <p:cNvCxnSpPr/>
          <p:nvPr userDrawn="1"/>
        </p:nvCxnSpPr>
        <p:spPr>
          <a:xfrm>
            <a:off x="0" y="646812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0" y="646812"/>
            <a:ext cx="3905693" cy="3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EED0-BBFF-45D3-885A-DCB224736F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E461-AF9F-4DDF-B3AD-4B601DB35A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/>
          <p:nvPr userDrawn="1"/>
        </p:nvCxnSpPr>
        <p:spPr>
          <a:xfrm>
            <a:off x="0" y="646812"/>
            <a:ext cx="1219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8"/>
          <p:cNvSpPr/>
          <p:nvPr userDrawn="1"/>
        </p:nvSpPr>
        <p:spPr>
          <a:xfrm>
            <a:off x="11810418" y="6491712"/>
            <a:ext cx="381582" cy="366288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9948567" y="6484524"/>
            <a:ext cx="356216" cy="363994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1082299" y="6491712"/>
            <a:ext cx="356216" cy="363994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 userDrawn="1"/>
        </p:nvGrpSpPr>
        <p:grpSpPr>
          <a:xfrm>
            <a:off x="10330774" y="6120530"/>
            <a:ext cx="356216" cy="363994"/>
            <a:chOff x="0" y="0"/>
            <a:chExt cx="1972011" cy="2015067"/>
          </a:xfrm>
        </p:grpSpPr>
        <p:sp>
          <p:nvSpPr>
            <p:cNvPr id="28" name="矩形 27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 userDrawn="1"/>
        </p:nvGrpSpPr>
        <p:grpSpPr>
          <a:xfrm>
            <a:off x="11445378" y="6491712"/>
            <a:ext cx="358177" cy="363994"/>
            <a:chOff x="6170440" y="2054859"/>
            <a:chExt cx="1982862" cy="2015067"/>
          </a:xfrm>
        </p:grpSpPr>
        <p:sp>
          <p:nvSpPr>
            <p:cNvPr id="41" name="矩形 40"/>
            <p:cNvSpPr/>
            <p:nvPr/>
          </p:nvSpPr>
          <p:spPr>
            <a:xfrm>
              <a:off x="6170440" y="2054859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43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组合 44"/>
          <p:cNvGrpSpPr/>
          <p:nvPr userDrawn="1"/>
        </p:nvGrpSpPr>
        <p:grpSpPr>
          <a:xfrm>
            <a:off x="10693854" y="6491712"/>
            <a:ext cx="381582" cy="366288"/>
            <a:chOff x="2010006" y="2054859"/>
            <a:chExt cx="2112433" cy="2027767"/>
          </a:xfrm>
        </p:grpSpPr>
        <p:sp>
          <p:nvSpPr>
            <p:cNvPr id="46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47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 userDrawn="1"/>
        </p:nvGrpSpPr>
        <p:grpSpPr>
          <a:xfrm>
            <a:off x="11081151" y="6119798"/>
            <a:ext cx="356216" cy="363994"/>
            <a:chOff x="4160434" y="0"/>
            <a:chExt cx="1972011" cy="2015067"/>
          </a:xfrm>
        </p:grpSpPr>
        <p:sp>
          <p:nvSpPr>
            <p:cNvPr id="49" name="矩形 48"/>
            <p:cNvSpPr/>
            <p:nvPr/>
          </p:nvSpPr>
          <p:spPr>
            <a:xfrm>
              <a:off x="4160434" y="0"/>
              <a:ext cx="1972011" cy="2015067"/>
            </a:xfrm>
            <a:prstGeom prst="rect">
              <a:avLst/>
            </a:prstGeom>
            <a:solidFill>
              <a:srgbClr val="FF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4748201" y="668615"/>
              <a:ext cx="916660" cy="710787"/>
              <a:chOff x="5084175" y="3842708"/>
              <a:chExt cx="916660" cy="710787"/>
            </a:xfrm>
          </p:grpSpPr>
          <p:sp>
            <p:nvSpPr>
              <p:cNvPr id="51" name="Freeform 52"/>
              <p:cNvSpPr>
                <a:spLocks noEditPoints="1"/>
              </p:cNvSpPr>
              <p:nvPr/>
            </p:nvSpPr>
            <p:spPr bwMode="auto">
              <a:xfrm>
                <a:off x="6000835" y="4191339"/>
                <a:ext cx="0" cy="10519"/>
              </a:xfrm>
              <a:custGeom>
                <a:avLst/>
                <a:gdLst>
                  <a:gd name="T0" fmla="*/ 6 h 6"/>
                  <a:gd name="T1" fmla="*/ 6 h 6"/>
                  <a:gd name="T2" fmla="*/ 6 h 6"/>
                  <a:gd name="T3" fmla="*/ 5 h 6"/>
                  <a:gd name="T4" fmla="*/ 5 h 6"/>
                  <a:gd name="T5" fmla="*/ 5 h 6"/>
                  <a:gd name="T6" fmla="*/ 5 h 6"/>
                  <a:gd name="T7" fmla="*/ 5 h 6"/>
                  <a:gd name="T8" fmla="*/ 5 h 6"/>
                  <a:gd name="T9" fmla="*/ 4 h 6"/>
                  <a:gd name="T10" fmla="*/ 5 h 6"/>
                  <a:gd name="T11" fmla="*/ 4 h 6"/>
                  <a:gd name="T12" fmla="*/ 4 h 6"/>
                  <a:gd name="T13" fmla="*/ 4 h 6"/>
                  <a:gd name="T14" fmla="*/ 4 h 6"/>
                  <a:gd name="T15" fmla="*/ 3 h 6"/>
                  <a:gd name="T16" fmla="*/ 4 h 6"/>
                  <a:gd name="T17" fmla="*/ 3 h 6"/>
                  <a:gd name="T18" fmla="*/ 3 h 6"/>
                  <a:gd name="T19" fmla="*/ 3 h 6"/>
                  <a:gd name="T20" fmla="*/ 3 h 6"/>
                  <a:gd name="T21" fmla="*/ 2 h 6"/>
                  <a:gd name="T22" fmla="*/ 3 h 6"/>
                  <a:gd name="T23" fmla="*/ 2 h 6"/>
                  <a:gd name="T24" fmla="*/ 2 h 6"/>
                  <a:gd name="T25" fmla="*/ 2 h 6"/>
                  <a:gd name="T26" fmla="*/ 2 h 6"/>
                  <a:gd name="T27" fmla="*/ 1 h 6"/>
                  <a:gd name="T28" fmla="*/ 2 h 6"/>
                  <a:gd name="T29" fmla="*/ 1 h 6"/>
                  <a:gd name="T30" fmla="*/ 1 h 6"/>
                  <a:gd name="T31" fmla="*/ 1 h 6"/>
                  <a:gd name="T32" fmla="*/ 1 h 6"/>
                  <a:gd name="T33" fmla="*/ 0 h 6"/>
                  <a:gd name="T34" fmla="*/ 0 h 6"/>
                  <a:gd name="T35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FD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Freeform 57"/>
              <p:cNvSpPr/>
              <p:nvPr/>
            </p:nvSpPr>
            <p:spPr bwMode="auto">
              <a:xfrm>
                <a:off x="5084175" y="4212377"/>
                <a:ext cx="341117" cy="326842"/>
              </a:xfrm>
              <a:custGeom>
                <a:avLst/>
                <a:gdLst>
                  <a:gd name="T0" fmla="*/ 128 w 192"/>
                  <a:gd name="T1" fmla="*/ 138 h 184"/>
                  <a:gd name="T2" fmla="*/ 91 w 192"/>
                  <a:gd name="T3" fmla="*/ 153 h 184"/>
                  <a:gd name="T4" fmla="*/ 54 w 192"/>
                  <a:gd name="T5" fmla="*/ 138 h 184"/>
                  <a:gd name="T6" fmla="*/ 39 w 192"/>
                  <a:gd name="T7" fmla="*/ 101 h 184"/>
                  <a:gd name="T8" fmla="*/ 54 w 192"/>
                  <a:gd name="T9" fmla="*/ 64 h 184"/>
                  <a:gd name="T10" fmla="*/ 96 w 192"/>
                  <a:gd name="T11" fmla="*/ 21 h 184"/>
                  <a:gd name="T12" fmla="*/ 75 w 192"/>
                  <a:gd name="T13" fmla="*/ 0 h 184"/>
                  <a:gd name="T14" fmla="*/ 32 w 192"/>
                  <a:gd name="T15" fmla="*/ 42 h 184"/>
                  <a:gd name="T16" fmla="*/ 32 w 192"/>
                  <a:gd name="T17" fmla="*/ 159 h 184"/>
                  <a:gd name="T18" fmla="*/ 91 w 192"/>
                  <a:gd name="T19" fmla="*/ 184 h 184"/>
                  <a:gd name="T20" fmla="*/ 149 w 192"/>
                  <a:gd name="T21" fmla="*/ 159 h 184"/>
                  <a:gd name="T22" fmla="*/ 192 w 192"/>
                  <a:gd name="T23" fmla="*/ 117 h 184"/>
                  <a:gd name="T24" fmla="*/ 170 w 192"/>
                  <a:gd name="T25" fmla="*/ 95 h 184"/>
                  <a:gd name="T26" fmla="*/ 128 w 192"/>
                  <a:gd name="T27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128" y="138"/>
                    </a:moveTo>
                    <a:cubicBezTo>
                      <a:pt x="118" y="148"/>
                      <a:pt x="105" y="153"/>
                      <a:pt x="91" y="153"/>
                    </a:cubicBezTo>
                    <a:cubicBezTo>
                      <a:pt x="77" y="153"/>
                      <a:pt x="64" y="148"/>
                      <a:pt x="54" y="138"/>
                    </a:cubicBezTo>
                    <a:cubicBezTo>
                      <a:pt x="44" y="128"/>
                      <a:pt x="39" y="115"/>
                      <a:pt x="39" y="101"/>
                    </a:cubicBezTo>
                    <a:cubicBezTo>
                      <a:pt x="39" y="87"/>
                      <a:pt x="44" y="74"/>
                      <a:pt x="54" y="64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0" y="75"/>
                      <a:pt x="0" y="127"/>
                      <a:pt x="32" y="159"/>
                    </a:cubicBezTo>
                    <a:cubicBezTo>
                      <a:pt x="48" y="176"/>
                      <a:pt x="70" y="184"/>
                      <a:pt x="91" y="184"/>
                    </a:cubicBezTo>
                    <a:cubicBezTo>
                      <a:pt x="112" y="184"/>
                      <a:pt x="133" y="176"/>
                      <a:pt x="149" y="159"/>
                    </a:cubicBezTo>
                    <a:cubicBezTo>
                      <a:pt x="192" y="117"/>
                      <a:pt x="192" y="117"/>
                      <a:pt x="192" y="117"/>
                    </a:cubicBezTo>
                    <a:cubicBezTo>
                      <a:pt x="170" y="95"/>
                      <a:pt x="170" y="95"/>
                      <a:pt x="170" y="95"/>
                    </a:cubicBezTo>
                    <a:lnTo>
                      <a:pt x="128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58"/>
              <p:cNvSpPr/>
              <p:nvPr/>
            </p:nvSpPr>
            <p:spPr bwMode="auto">
              <a:xfrm>
                <a:off x="5452342" y="3856983"/>
                <a:ext cx="340366" cy="326842"/>
              </a:xfrm>
              <a:custGeom>
                <a:avLst/>
                <a:gdLst>
                  <a:gd name="T0" fmla="*/ 64 w 192"/>
                  <a:gd name="T1" fmla="*/ 46 h 184"/>
                  <a:gd name="T2" fmla="*/ 101 w 192"/>
                  <a:gd name="T3" fmla="*/ 31 h 184"/>
                  <a:gd name="T4" fmla="*/ 138 w 192"/>
                  <a:gd name="T5" fmla="*/ 46 h 184"/>
                  <a:gd name="T6" fmla="*/ 154 w 192"/>
                  <a:gd name="T7" fmla="*/ 83 h 184"/>
                  <a:gd name="T8" fmla="*/ 138 w 192"/>
                  <a:gd name="T9" fmla="*/ 120 h 184"/>
                  <a:gd name="T10" fmla="*/ 96 w 192"/>
                  <a:gd name="T11" fmla="*/ 163 h 184"/>
                  <a:gd name="T12" fmla="*/ 118 w 192"/>
                  <a:gd name="T13" fmla="*/ 184 h 184"/>
                  <a:gd name="T14" fmla="*/ 160 w 192"/>
                  <a:gd name="T15" fmla="*/ 142 h 184"/>
                  <a:gd name="T16" fmla="*/ 160 w 192"/>
                  <a:gd name="T17" fmla="*/ 25 h 184"/>
                  <a:gd name="T18" fmla="*/ 101 w 192"/>
                  <a:gd name="T19" fmla="*/ 0 h 184"/>
                  <a:gd name="T20" fmla="*/ 43 w 192"/>
                  <a:gd name="T21" fmla="*/ 25 h 184"/>
                  <a:gd name="T22" fmla="*/ 0 w 192"/>
                  <a:gd name="T23" fmla="*/ 67 h 184"/>
                  <a:gd name="T24" fmla="*/ 22 w 192"/>
                  <a:gd name="T25" fmla="*/ 89 h 184"/>
                  <a:gd name="T26" fmla="*/ 64 w 192"/>
                  <a:gd name="T27" fmla="*/ 4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64" y="46"/>
                    </a:moveTo>
                    <a:cubicBezTo>
                      <a:pt x="74" y="36"/>
                      <a:pt x="87" y="31"/>
                      <a:pt x="101" y="31"/>
                    </a:cubicBezTo>
                    <a:cubicBezTo>
                      <a:pt x="115" y="31"/>
                      <a:pt x="128" y="36"/>
                      <a:pt x="138" y="46"/>
                    </a:cubicBezTo>
                    <a:cubicBezTo>
                      <a:pt x="148" y="56"/>
                      <a:pt x="154" y="69"/>
                      <a:pt x="154" y="83"/>
                    </a:cubicBezTo>
                    <a:cubicBezTo>
                      <a:pt x="154" y="97"/>
                      <a:pt x="148" y="110"/>
                      <a:pt x="138" y="120"/>
                    </a:cubicBezTo>
                    <a:cubicBezTo>
                      <a:pt x="96" y="163"/>
                      <a:pt x="96" y="163"/>
                      <a:pt x="96" y="163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60" y="142"/>
                      <a:pt x="160" y="142"/>
                      <a:pt x="160" y="142"/>
                    </a:cubicBezTo>
                    <a:cubicBezTo>
                      <a:pt x="192" y="110"/>
                      <a:pt x="192" y="57"/>
                      <a:pt x="160" y="25"/>
                    </a:cubicBezTo>
                    <a:cubicBezTo>
                      <a:pt x="144" y="8"/>
                      <a:pt x="123" y="0"/>
                      <a:pt x="101" y="0"/>
                    </a:cubicBezTo>
                    <a:cubicBezTo>
                      <a:pt x="80" y="0"/>
                      <a:pt x="59" y="8"/>
                      <a:pt x="43" y="2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2" y="89"/>
                      <a:pt x="22" y="89"/>
                      <a:pt x="22" y="89"/>
                    </a:cubicBez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59"/>
              <p:cNvSpPr>
                <a:spLocks noEditPoints="1"/>
              </p:cNvSpPr>
              <p:nvPr/>
            </p:nvSpPr>
            <p:spPr bwMode="auto">
              <a:xfrm>
                <a:off x="5084175" y="3842708"/>
                <a:ext cx="708533" cy="710787"/>
              </a:xfrm>
              <a:custGeom>
                <a:avLst/>
                <a:gdLst>
                  <a:gd name="T0" fmla="*/ 149 w 399"/>
                  <a:gd name="T1" fmla="*/ 33 h 400"/>
                  <a:gd name="T2" fmla="*/ 32 w 399"/>
                  <a:gd name="T3" fmla="*/ 33 h 400"/>
                  <a:gd name="T4" fmla="*/ 32 w 399"/>
                  <a:gd name="T5" fmla="*/ 150 h 400"/>
                  <a:gd name="T6" fmla="*/ 250 w 399"/>
                  <a:gd name="T7" fmla="*/ 367 h 400"/>
                  <a:gd name="T8" fmla="*/ 367 w 399"/>
                  <a:gd name="T9" fmla="*/ 367 h 400"/>
                  <a:gd name="T10" fmla="*/ 367 w 399"/>
                  <a:gd name="T11" fmla="*/ 250 h 400"/>
                  <a:gd name="T12" fmla="*/ 149 w 399"/>
                  <a:gd name="T13" fmla="*/ 33 h 400"/>
                  <a:gd name="T14" fmla="*/ 286 w 399"/>
                  <a:gd name="T15" fmla="*/ 206 h 400"/>
                  <a:gd name="T16" fmla="*/ 206 w 399"/>
                  <a:gd name="T17" fmla="*/ 286 h 400"/>
                  <a:gd name="T18" fmla="*/ 193 w 399"/>
                  <a:gd name="T19" fmla="*/ 286 h 400"/>
                  <a:gd name="T20" fmla="*/ 114 w 399"/>
                  <a:gd name="T21" fmla="*/ 206 h 400"/>
                  <a:gd name="T22" fmla="*/ 114 w 399"/>
                  <a:gd name="T23" fmla="*/ 194 h 400"/>
                  <a:gd name="T24" fmla="*/ 193 w 399"/>
                  <a:gd name="T25" fmla="*/ 114 h 400"/>
                  <a:gd name="T26" fmla="*/ 206 w 399"/>
                  <a:gd name="T27" fmla="*/ 114 h 400"/>
                  <a:gd name="T28" fmla="*/ 286 w 399"/>
                  <a:gd name="T29" fmla="*/ 194 h 400"/>
                  <a:gd name="T30" fmla="*/ 286 w 399"/>
                  <a:gd name="T31" fmla="*/ 20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9" h="400">
                    <a:moveTo>
                      <a:pt x="149" y="33"/>
                    </a:moveTo>
                    <a:cubicBezTo>
                      <a:pt x="117" y="0"/>
                      <a:pt x="65" y="0"/>
                      <a:pt x="32" y="33"/>
                    </a:cubicBezTo>
                    <a:cubicBezTo>
                      <a:pt x="0" y="65"/>
                      <a:pt x="0" y="118"/>
                      <a:pt x="32" y="150"/>
                    </a:cubicBezTo>
                    <a:cubicBezTo>
                      <a:pt x="250" y="367"/>
                      <a:pt x="250" y="367"/>
                      <a:pt x="250" y="367"/>
                    </a:cubicBezTo>
                    <a:cubicBezTo>
                      <a:pt x="282" y="400"/>
                      <a:pt x="335" y="400"/>
                      <a:pt x="367" y="367"/>
                    </a:cubicBezTo>
                    <a:cubicBezTo>
                      <a:pt x="399" y="335"/>
                      <a:pt x="399" y="283"/>
                      <a:pt x="367" y="250"/>
                    </a:cubicBezTo>
                    <a:lnTo>
                      <a:pt x="149" y="33"/>
                    </a:lnTo>
                    <a:close/>
                    <a:moveTo>
                      <a:pt x="286" y="206"/>
                    </a:moveTo>
                    <a:cubicBezTo>
                      <a:pt x="206" y="286"/>
                      <a:pt x="206" y="286"/>
                      <a:pt x="206" y="286"/>
                    </a:cubicBezTo>
                    <a:cubicBezTo>
                      <a:pt x="202" y="289"/>
                      <a:pt x="197" y="289"/>
                      <a:pt x="193" y="286"/>
                    </a:cubicBezTo>
                    <a:cubicBezTo>
                      <a:pt x="114" y="206"/>
                      <a:pt x="114" y="206"/>
                      <a:pt x="114" y="206"/>
                    </a:cubicBezTo>
                    <a:cubicBezTo>
                      <a:pt x="110" y="203"/>
                      <a:pt x="110" y="197"/>
                      <a:pt x="114" y="194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7" y="111"/>
                      <a:pt x="202" y="111"/>
                      <a:pt x="206" y="114"/>
                    </a:cubicBezTo>
                    <a:cubicBezTo>
                      <a:pt x="286" y="194"/>
                      <a:pt x="286" y="194"/>
                      <a:pt x="286" y="194"/>
                    </a:cubicBezTo>
                    <a:cubicBezTo>
                      <a:pt x="289" y="197"/>
                      <a:pt x="289" y="203"/>
                      <a:pt x="286" y="2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 60"/>
              <p:cNvSpPr/>
              <p:nvPr/>
            </p:nvSpPr>
            <p:spPr bwMode="auto">
              <a:xfrm>
                <a:off x="5418531" y="4074126"/>
                <a:ext cx="40573" cy="40573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4 h 23"/>
                  <a:gd name="T4" fmla="*/ 4 w 23"/>
                  <a:gd name="T5" fmla="*/ 4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8"/>
                      <a:pt x="19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61"/>
              <p:cNvSpPr/>
              <p:nvPr/>
            </p:nvSpPr>
            <p:spPr bwMode="auto">
              <a:xfrm>
                <a:off x="5469623" y="4125219"/>
                <a:ext cx="41325" cy="41325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5 h 23"/>
                  <a:gd name="T4" fmla="*/ 4 w 23"/>
                  <a:gd name="T5" fmla="*/ 5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9"/>
                      <a:pt x="19" y="5"/>
                    </a:cubicBezTo>
                    <a:cubicBezTo>
                      <a:pt x="15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62"/>
              <p:cNvSpPr/>
              <p:nvPr/>
            </p:nvSpPr>
            <p:spPr bwMode="auto">
              <a:xfrm>
                <a:off x="5522970" y="4178565"/>
                <a:ext cx="41325" cy="41325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63"/>
              <p:cNvSpPr/>
              <p:nvPr/>
            </p:nvSpPr>
            <p:spPr bwMode="auto">
              <a:xfrm>
                <a:off x="5366687" y="4125219"/>
                <a:ext cx="39071" cy="41325"/>
              </a:xfrm>
              <a:custGeom>
                <a:avLst/>
                <a:gdLst>
                  <a:gd name="T0" fmla="*/ 18 w 22"/>
                  <a:gd name="T1" fmla="*/ 19 h 23"/>
                  <a:gd name="T2" fmla="*/ 18 w 22"/>
                  <a:gd name="T3" fmla="*/ 4 h 23"/>
                  <a:gd name="T4" fmla="*/ 4 w 22"/>
                  <a:gd name="T5" fmla="*/ 4 h 23"/>
                  <a:gd name="T6" fmla="*/ 4 w 22"/>
                  <a:gd name="T7" fmla="*/ 19 h 23"/>
                  <a:gd name="T8" fmla="*/ 18 w 22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8" y="19"/>
                    </a:move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64"/>
              <p:cNvSpPr/>
              <p:nvPr/>
            </p:nvSpPr>
            <p:spPr bwMode="auto">
              <a:xfrm>
                <a:off x="5418531" y="4178565"/>
                <a:ext cx="40573" cy="39071"/>
              </a:xfrm>
              <a:custGeom>
                <a:avLst/>
                <a:gdLst>
                  <a:gd name="T0" fmla="*/ 19 w 23"/>
                  <a:gd name="T1" fmla="*/ 18 h 22"/>
                  <a:gd name="T2" fmla="*/ 19 w 23"/>
                  <a:gd name="T3" fmla="*/ 4 h 22"/>
                  <a:gd name="T4" fmla="*/ 4 w 23"/>
                  <a:gd name="T5" fmla="*/ 4 h 22"/>
                  <a:gd name="T6" fmla="*/ 4 w 23"/>
                  <a:gd name="T7" fmla="*/ 18 h 22"/>
                  <a:gd name="T8" fmla="*/ 19 w 23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19" y="18"/>
                    </a:moveTo>
                    <a:cubicBezTo>
                      <a:pt x="23" y="14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8" y="22"/>
                      <a:pt x="15" y="22"/>
                      <a:pt x="1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65"/>
              <p:cNvSpPr/>
              <p:nvPr/>
            </p:nvSpPr>
            <p:spPr bwMode="auto">
              <a:xfrm>
                <a:off x="5471877" y="4230409"/>
                <a:ext cx="39071" cy="40573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66"/>
              <p:cNvSpPr/>
              <p:nvPr/>
            </p:nvSpPr>
            <p:spPr bwMode="auto">
              <a:xfrm>
                <a:off x="5313340" y="4177063"/>
                <a:ext cx="41325" cy="40573"/>
              </a:xfrm>
              <a:custGeom>
                <a:avLst/>
                <a:gdLst>
                  <a:gd name="T0" fmla="*/ 5 w 23"/>
                  <a:gd name="T1" fmla="*/ 4 h 23"/>
                  <a:gd name="T2" fmla="*/ 5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5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5" y="4"/>
                    </a:moveTo>
                    <a:cubicBezTo>
                      <a:pt x="0" y="8"/>
                      <a:pt x="0" y="15"/>
                      <a:pt x="5" y="19"/>
                    </a:cubicBezTo>
                    <a:cubicBezTo>
                      <a:pt x="9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9" y="0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67"/>
              <p:cNvSpPr/>
              <p:nvPr/>
            </p:nvSpPr>
            <p:spPr bwMode="auto">
              <a:xfrm>
                <a:off x="5366687" y="4230409"/>
                <a:ext cx="40573" cy="40573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68"/>
              <p:cNvSpPr/>
              <p:nvPr/>
            </p:nvSpPr>
            <p:spPr bwMode="auto">
              <a:xfrm>
                <a:off x="5420034" y="4281502"/>
                <a:ext cx="39071" cy="41325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4" name="직사각형 8"/>
          <p:cNvSpPr/>
          <p:nvPr userDrawn="1"/>
        </p:nvSpPr>
        <p:spPr>
          <a:xfrm>
            <a:off x="11445377" y="6117504"/>
            <a:ext cx="358177" cy="366288"/>
          </a:xfrm>
          <a:prstGeom prst="rect">
            <a:avLst/>
          </a:prstGeom>
          <a:solidFill>
            <a:srgbClr val="4F515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65" name="TextBox 19"/>
          <p:cNvSpPr txBox="1">
            <a:spLocks noChangeArrowheads="1"/>
          </p:cNvSpPr>
          <p:nvPr userDrawn="1"/>
        </p:nvSpPr>
        <p:spPr bwMode="auto">
          <a:xfrm>
            <a:off x="11428170" y="6165047"/>
            <a:ext cx="3882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fld id="{B8BBD7C5-3CF0-42A6-91AE-F1972211C642}" type="slidenum">
              <a: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646812"/>
            <a:ext cx="3905693" cy="3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EED0-BBFF-45D3-885A-DCB224736F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E461-AF9F-4DDF-B3AD-4B601DB35A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47680"/>
            <a:ext cx="12192000" cy="110320"/>
          </a:xfrm>
          <a:custGeom>
            <a:avLst/>
            <a:gdLst>
              <a:gd name="connsiteX0" fmla="*/ 12192000 w 12192000"/>
              <a:gd name="connsiteY0" fmla="*/ 0 h 110320"/>
              <a:gd name="connsiteX1" fmla="*/ 12192000 w 12192000"/>
              <a:gd name="connsiteY1" fmla="*/ 110320 h 110320"/>
              <a:gd name="connsiteX2" fmla="*/ 0 w 12192000"/>
              <a:gd name="connsiteY2" fmla="*/ 110320 h 110320"/>
              <a:gd name="connsiteX3" fmla="*/ 0 w 12192000"/>
              <a:gd name="connsiteY3" fmla="*/ 52132 h 110320"/>
              <a:gd name="connsiteX4" fmla="*/ 11953702 w 12192000"/>
              <a:gd name="connsiteY4" fmla="*/ 52132 h 110320"/>
              <a:gd name="connsiteX5" fmla="*/ 12180200 w 12192000"/>
              <a:gd name="connsiteY5" fmla="*/ 6404 h 11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10320">
                <a:moveTo>
                  <a:pt x="12192000" y="0"/>
                </a:moveTo>
                <a:lnTo>
                  <a:pt x="12192000" y="110320"/>
                </a:lnTo>
                <a:lnTo>
                  <a:pt x="0" y="110320"/>
                </a:lnTo>
                <a:lnTo>
                  <a:pt x="0" y="52132"/>
                </a:lnTo>
                <a:lnTo>
                  <a:pt x="11953702" y="52132"/>
                </a:lnTo>
                <a:cubicBezTo>
                  <a:pt x="12034045" y="52132"/>
                  <a:pt x="12110584" y="35850"/>
                  <a:pt x="12180200" y="6404"/>
                </a:cubicBezTo>
                <a:close/>
              </a:path>
            </a:pathLst>
          </a:custGeom>
          <a:gradFill flip="none" rotWithShape="1">
            <a:gsLst>
              <a:gs pos="39000">
                <a:srgbClr val="0070C0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EED0-BBFF-45D3-885A-DCB224736F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E461-AF9F-4DDF-B3AD-4B601DB35A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EED0-BBFF-45D3-885A-DCB224736F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E461-AF9F-4DDF-B3AD-4B601DB35A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2" cstate="screen"/>
          <a:srcRect t="-32"/>
          <a:stretch>
            <a:fillRect/>
          </a:stretch>
        </p:blipFill>
        <p:spPr>
          <a:xfrm>
            <a:off x="-111513" y="0"/>
            <a:ext cx="12290812" cy="6858000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0"/>
            <a:ext cx="12297103" cy="6858000"/>
          </a:xfrm>
          <a:prstGeom prst="rect">
            <a:avLst/>
          </a:prstGeom>
          <a:gradFill flip="none" rotWithShape="1">
            <a:gsLst>
              <a:gs pos="39000">
                <a:schemeClr val="bg1">
                  <a:alpha val="94000"/>
                </a:schemeClr>
              </a:gs>
              <a:gs pos="100000">
                <a:schemeClr val="bg1">
                  <a:alpha val="89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111511" y="2008691"/>
            <a:ext cx="12303512" cy="260644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11512" y="2008691"/>
            <a:ext cx="12303512" cy="2606441"/>
          </a:xfrm>
          <a:prstGeom prst="rect">
            <a:avLst/>
          </a:prstGeom>
          <a:solidFill>
            <a:srgbClr val="0070C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111512" y="4615132"/>
            <a:ext cx="12303512" cy="45719"/>
            <a:chOff x="5555411" y="257387"/>
            <a:chExt cx="3393831" cy="1217730"/>
          </a:xfrm>
        </p:grpSpPr>
        <p:sp>
          <p:nvSpPr>
            <p:cNvPr id="10" name="矩形 9"/>
            <p:cNvSpPr/>
            <p:nvPr/>
          </p:nvSpPr>
          <p:spPr>
            <a:xfrm>
              <a:off x="5555411" y="257387"/>
              <a:ext cx="484833" cy="12177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040244" y="257387"/>
              <a:ext cx="484833" cy="1217730"/>
            </a:xfrm>
            <a:prstGeom prst="rect">
              <a:avLst/>
            </a:prstGeom>
            <a:solidFill>
              <a:srgbClr val="FF7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525077" y="257387"/>
              <a:ext cx="484833" cy="1217730"/>
            </a:xfrm>
            <a:prstGeom prst="rect">
              <a:avLst/>
            </a:prstGeom>
            <a:solidFill>
              <a:srgbClr val="FFF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009910" y="257387"/>
              <a:ext cx="484833" cy="1217730"/>
            </a:xfrm>
            <a:prstGeom prst="rect">
              <a:avLst/>
            </a:prstGeom>
            <a:solidFill>
              <a:srgbClr val="68E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94743" y="257387"/>
              <a:ext cx="484833" cy="1217730"/>
            </a:xfrm>
            <a:prstGeom prst="rect">
              <a:avLst/>
            </a:prstGeom>
            <a:solidFill>
              <a:srgbClr val="26D0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979576" y="257387"/>
              <a:ext cx="484833" cy="1217730"/>
            </a:xfrm>
            <a:prstGeom prst="rect">
              <a:avLst/>
            </a:prstGeom>
            <a:solidFill>
              <a:srgbClr val="7B5D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464409" y="257387"/>
              <a:ext cx="484833" cy="1217730"/>
            </a:xfrm>
            <a:prstGeom prst="rect">
              <a:avLst/>
            </a:prstGeom>
            <a:solidFill>
              <a:srgbClr val="DA2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EED0-BBFF-45D3-885A-DCB224736F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E461-AF9F-4DDF-B3AD-4B601DB35A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EED0-BBFF-45D3-885A-DCB224736F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E461-AF9F-4DDF-B3AD-4B601DB35A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EED0-BBFF-45D3-885A-DCB224736F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7E461-AF9F-4DDF-B3AD-4B601DB35AD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-91440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22860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CEBDEED0-BBFF-45D3-885A-DCB224736F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ea typeface="等线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CE7E461-AF9F-4DDF-B3AD-4B601DB35AD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等线" panose="020F0502020204030204"/>
                <a:ea typeface="等线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0.xml"/><Relationship Id="rId6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0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4.xml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5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6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8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9.xml"/><Relationship Id="rId1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0.xml"/><Relationship Id="rId1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1.xml"/><Relationship Id="rId1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2.xml"/><Relationship Id="rId1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3.xml"/><Relationship Id="rId1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4.xml"/><Relationship Id="rId1" Type="http://schemas.openxmlformats.org/officeDocument/2006/relationships/chart" Target="../charts/chart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.xml"/><Relationship Id="rId1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chart" Target="../charts/chart10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6.xml"/><Relationship Id="rId3" Type="http://schemas.openxmlformats.org/officeDocument/2006/relationships/tags" Target="../tags/tag6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5.xml"/><Relationship Id="rId3" Type="http://schemas.openxmlformats.org/officeDocument/2006/relationships/tags" Target="../tags/tag8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8"/>
          <p:cNvSpPr/>
          <p:nvPr/>
        </p:nvSpPr>
        <p:spPr>
          <a:xfrm>
            <a:off x="2010006" y="0"/>
            <a:ext cx="2112433" cy="2027767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2054859"/>
            <a:ext cx="1972011" cy="2015067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60434" y="2054859"/>
            <a:ext cx="1972011" cy="201506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0" y="0"/>
            <a:ext cx="1972011" cy="2015067"/>
            <a:chOff x="0" y="0"/>
            <a:chExt cx="1972011" cy="2015067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170440" y="2054859"/>
            <a:ext cx="1982862" cy="2015067"/>
            <a:chOff x="6170440" y="2054859"/>
            <a:chExt cx="1982862" cy="2015067"/>
          </a:xfrm>
        </p:grpSpPr>
        <p:sp>
          <p:nvSpPr>
            <p:cNvPr id="13" name="矩形 12"/>
            <p:cNvSpPr/>
            <p:nvPr/>
          </p:nvSpPr>
          <p:spPr>
            <a:xfrm>
              <a:off x="6170440" y="2054859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28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6170440" y="0"/>
            <a:ext cx="1982862" cy="2015067"/>
            <a:chOff x="6170440" y="0"/>
            <a:chExt cx="1982862" cy="2015067"/>
          </a:xfrm>
        </p:grpSpPr>
        <p:sp>
          <p:nvSpPr>
            <p:cNvPr id="7" name="矩形 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31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8191297" y="0"/>
            <a:ext cx="1967716" cy="2015067"/>
            <a:chOff x="8191297" y="0"/>
            <a:chExt cx="1967716" cy="2015067"/>
          </a:xfrm>
        </p:grpSpPr>
        <p:sp>
          <p:nvSpPr>
            <p:cNvPr id="6" name="矩形 5"/>
            <p:cNvSpPr/>
            <p:nvPr/>
          </p:nvSpPr>
          <p:spPr>
            <a:xfrm>
              <a:off x="8191297" y="0"/>
              <a:ext cx="1967716" cy="2015067"/>
            </a:xfrm>
            <a:prstGeom prst="rect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810330" y="621058"/>
              <a:ext cx="832737" cy="793161"/>
              <a:chOff x="8338316" y="3884032"/>
              <a:chExt cx="758874" cy="722808"/>
            </a:xfrm>
          </p:grpSpPr>
          <p:sp>
            <p:nvSpPr>
              <p:cNvPr id="34" name="Freeform 79"/>
              <p:cNvSpPr>
                <a:spLocks noEditPoints="1"/>
              </p:cNvSpPr>
              <p:nvPr/>
            </p:nvSpPr>
            <p:spPr bwMode="auto">
              <a:xfrm>
                <a:off x="8338316" y="3884032"/>
                <a:ext cx="758874" cy="722808"/>
              </a:xfrm>
              <a:custGeom>
                <a:avLst/>
                <a:gdLst>
                  <a:gd name="T0" fmla="*/ 315 w 427"/>
                  <a:gd name="T1" fmla="*/ 197 h 407"/>
                  <a:gd name="T2" fmla="*/ 304 w 427"/>
                  <a:gd name="T3" fmla="*/ 211 h 407"/>
                  <a:gd name="T4" fmla="*/ 281 w 427"/>
                  <a:gd name="T5" fmla="*/ 279 h 407"/>
                  <a:gd name="T6" fmla="*/ 243 w 427"/>
                  <a:gd name="T7" fmla="*/ 370 h 407"/>
                  <a:gd name="T8" fmla="*/ 158 w 427"/>
                  <a:gd name="T9" fmla="*/ 357 h 407"/>
                  <a:gd name="T10" fmla="*/ 129 w 427"/>
                  <a:gd name="T11" fmla="*/ 228 h 407"/>
                  <a:gd name="T12" fmla="*/ 177 w 427"/>
                  <a:gd name="T13" fmla="*/ 194 h 407"/>
                  <a:gd name="T14" fmla="*/ 208 w 427"/>
                  <a:gd name="T15" fmla="*/ 29 h 407"/>
                  <a:gd name="T16" fmla="*/ 200 w 427"/>
                  <a:gd name="T17" fmla="*/ 13 h 407"/>
                  <a:gd name="T18" fmla="*/ 143 w 427"/>
                  <a:gd name="T19" fmla="*/ 7 h 407"/>
                  <a:gd name="T20" fmla="*/ 144 w 427"/>
                  <a:gd name="T21" fmla="*/ 45 h 407"/>
                  <a:gd name="T22" fmla="*/ 192 w 427"/>
                  <a:gd name="T23" fmla="*/ 57 h 407"/>
                  <a:gd name="T24" fmla="*/ 192 w 427"/>
                  <a:gd name="T25" fmla="*/ 114 h 407"/>
                  <a:gd name="T26" fmla="*/ 115 w 427"/>
                  <a:gd name="T27" fmla="*/ 135 h 407"/>
                  <a:gd name="T28" fmla="*/ 39 w 427"/>
                  <a:gd name="T29" fmla="*/ 114 h 407"/>
                  <a:gd name="T30" fmla="*/ 39 w 427"/>
                  <a:gd name="T31" fmla="*/ 56 h 407"/>
                  <a:gd name="T32" fmla="*/ 92 w 427"/>
                  <a:gd name="T33" fmla="*/ 45 h 407"/>
                  <a:gd name="T34" fmla="*/ 93 w 427"/>
                  <a:gd name="T35" fmla="*/ 7 h 407"/>
                  <a:gd name="T36" fmla="*/ 36 w 427"/>
                  <a:gd name="T37" fmla="*/ 13 h 407"/>
                  <a:gd name="T38" fmla="*/ 25 w 427"/>
                  <a:gd name="T39" fmla="*/ 27 h 407"/>
                  <a:gd name="T40" fmla="*/ 54 w 427"/>
                  <a:gd name="T41" fmla="*/ 194 h 407"/>
                  <a:gd name="T42" fmla="*/ 100 w 427"/>
                  <a:gd name="T43" fmla="*/ 228 h 407"/>
                  <a:gd name="T44" fmla="*/ 209 w 427"/>
                  <a:gd name="T45" fmla="*/ 407 h 407"/>
                  <a:gd name="T46" fmla="*/ 309 w 427"/>
                  <a:gd name="T47" fmla="*/ 283 h 407"/>
                  <a:gd name="T48" fmla="*/ 326 w 427"/>
                  <a:gd name="T49" fmla="*/ 230 h 407"/>
                  <a:gd name="T50" fmla="*/ 427 w 427"/>
                  <a:gd name="T51" fmla="*/ 197 h 407"/>
                  <a:gd name="T52" fmla="*/ 117 w 427"/>
                  <a:gd name="T53" fmla="*/ 201 h 407"/>
                  <a:gd name="T54" fmla="*/ 76 w 427"/>
                  <a:gd name="T55" fmla="*/ 175 h 407"/>
                  <a:gd name="T56" fmla="*/ 57 w 427"/>
                  <a:gd name="T57" fmla="*/ 146 h 407"/>
                  <a:gd name="T58" fmla="*/ 174 w 427"/>
                  <a:gd name="T59" fmla="*/ 146 h 407"/>
                  <a:gd name="T60" fmla="*/ 155 w 427"/>
                  <a:gd name="T61" fmla="*/ 175 h 407"/>
                  <a:gd name="T62" fmla="*/ 117 w 427"/>
                  <a:gd name="T63" fmla="*/ 201 h 407"/>
                  <a:gd name="T64" fmla="*/ 341 w 427"/>
                  <a:gd name="T65" fmla="*/ 210 h 407"/>
                  <a:gd name="T66" fmla="*/ 338 w 427"/>
                  <a:gd name="T67" fmla="*/ 197 h 407"/>
                  <a:gd name="T68" fmla="*/ 404 w 427"/>
                  <a:gd name="T69" fmla="*/ 19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7" h="407">
                    <a:moveTo>
                      <a:pt x="371" y="141"/>
                    </a:moveTo>
                    <a:cubicBezTo>
                      <a:pt x="340" y="141"/>
                      <a:pt x="315" y="167"/>
                      <a:pt x="315" y="197"/>
                    </a:cubicBezTo>
                    <a:cubicBezTo>
                      <a:pt x="315" y="199"/>
                      <a:pt x="315" y="201"/>
                      <a:pt x="315" y="203"/>
                    </a:cubicBezTo>
                    <a:cubicBezTo>
                      <a:pt x="311" y="205"/>
                      <a:pt x="307" y="207"/>
                      <a:pt x="304" y="211"/>
                    </a:cubicBezTo>
                    <a:cubicBezTo>
                      <a:pt x="299" y="215"/>
                      <a:pt x="294" y="222"/>
                      <a:pt x="291" y="230"/>
                    </a:cubicBezTo>
                    <a:cubicBezTo>
                      <a:pt x="286" y="244"/>
                      <a:pt x="283" y="261"/>
                      <a:pt x="281" y="279"/>
                    </a:cubicBezTo>
                    <a:cubicBezTo>
                      <a:pt x="277" y="303"/>
                      <a:pt x="273" y="330"/>
                      <a:pt x="262" y="349"/>
                    </a:cubicBezTo>
                    <a:cubicBezTo>
                      <a:pt x="257" y="358"/>
                      <a:pt x="250" y="365"/>
                      <a:pt x="243" y="370"/>
                    </a:cubicBezTo>
                    <a:cubicBezTo>
                      <a:pt x="234" y="376"/>
                      <a:pt x="223" y="378"/>
                      <a:pt x="209" y="378"/>
                    </a:cubicBezTo>
                    <a:cubicBezTo>
                      <a:pt x="187" y="378"/>
                      <a:pt x="171" y="371"/>
                      <a:pt x="158" y="357"/>
                    </a:cubicBezTo>
                    <a:cubicBezTo>
                      <a:pt x="138" y="334"/>
                      <a:pt x="131" y="298"/>
                      <a:pt x="129" y="272"/>
                    </a:cubicBezTo>
                    <a:cubicBezTo>
                      <a:pt x="128" y="254"/>
                      <a:pt x="128" y="238"/>
                      <a:pt x="129" y="228"/>
                    </a:cubicBezTo>
                    <a:cubicBezTo>
                      <a:pt x="144" y="224"/>
                      <a:pt x="160" y="213"/>
                      <a:pt x="177" y="194"/>
                    </a:cubicBezTo>
                    <a:cubicBezTo>
                      <a:pt x="177" y="194"/>
                      <a:pt x="177" y="194"/>
                      <a:pt x="177" y="194"/>
                    </a:cubicBezTo>
                    <a:cubicBezTo>
                      <a:pt x="189" y="180"/>
                      <a:pt x="211" y="151"/>
                      <a:pt x="221" y="115"/>
                    </a:cubicBezTo>
                    <a:cubicBezTo>
                      <a:pt x="231" y="81"/>
                      <a:pt x="226" y="51"/>
                      <a:pt x="208" y="29"/>
                    </a:cubicBezTo>
                    <a:cubicBezTo>
                      <a:pt x="208" y="25"/>
                      <a:pt x="208" y="25"/>
                      <a:pt x="208" y="25"/>
                    </a:cubicBezTo>
                    <a:cubicBezTo>
                      <a:pt x="210" y="20"/>
                      <a:pt x="206" y="15"/>
                      <a:pt x="200" y="13"/>
                    </a:cubicBezTo>
                    <a:cubicBezTo>
                      <a:pt x="156" y="1"/>
                      <a:pt x="156" y="1"/>
                      <a:pt x="156" y="1"/>
                    </a:cubicBezTo>
                    <a:cubicBezTo>
                      <a:pt x="150" y="0"/>
                      <a:pt x="144" y="2"/>
                      <a:pt x="143" y="7"/>
                    </a:cubicBezTo>
                    <a:cubicBezTo>
                      <a:pt x="135" y="33"/>
                      <a:pt x="135" y="33"/>
                      <a:pt x="135" y="33"/>
                    </a:cubicBezTo>
                    <a:cubicBezTo>
                      <a:pt x="134" y="38"/>
                      <a:pt x="138" y="43"/>
                      <a:pt x="144" y="45"/>
                    </a:cubicBezTo>
                    <a:cubicBezTo>
                      <a:pt x="188" y="57"/>
                      <a:pt x="188" y="57"/>
                      <a:pt x="188" y="57"/>
                    </a:cubicBezTo>
                    <a:cubicBezTo>
                      <a:pt x="189" y="57"/>
                      <a:pt x="191" y="58"/>
                      <a:pt x="192" y="57"/>
                    </a:cubicBezTo>
                    <a:cubicBezTo>
                      <a:pt x="200" y="74"/>
                      <a:pt x="198" y="93"/>
                      <a:pt x="194" y="107"/>
                    </a:cubicBezTo>
                    <a:cubicBezTo>
                      <a:pt x="193" y="109"/>
                      <a:pt x="193" y="111"/>
                      <a:pt x="192" y="114"/>
                    </a:cubicBezTo>
                    <a:cubicBezTo>
                      <a:pt x="185" y="119"/>
                      <a:pt x="177" y="123"/>
                      <a:pt x="167" y="127"/>
                    </a:cubicBezTo>
                    <a:cubicBezTo>
                      <a:pt x="152" y="132"/>
                      <a:pt x="134" y="135"/>
                      <a:pt x="115" y="135"/>
                    </a:cubicBezTo>
                    <a:cubicBezTo>
                      <a:pt x="97" y="135"/>
                      <a:pt x="79" y="132"/>
                      <a:pt x="64" y="127"/>
                    </a:cubicBezTo>
                    <a:cubicBezTo>
                      <a:pt x="54" y="123"/>
                      <a:pt x="46" y="119"/>
                      <a:pt x="39" y="114"/>
                    </a:cubicBezTo>
                    <a:cubicBezTo>
                      <a:pt x="38" y="111"/>
                      <a:pt x="38" y="109"/>
                      <a:pt x="37" y="107"/>
                    </a:cubicBezTo>
                    <a:cubicBezTo>
                      <a:pt x="33" y="92"/>
                      <a:pt x="30" y="73"/>
                      <a:pt x="39" y="56"/>
                    </a:cubicBezTo>
                    <a:cubicBezTo>
                      <a:pt x="41" y="58"/>
                      <a:pt x="45" y="58"/>
                      <a:pt x="48" y="57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8" y="43"/>
                      <a:pt x="102" y="38"/>
                      <a:pt x="100" y="33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2"/>
                      <a:pt x="86" y="0"/>
                      <a:pt x="79" y="1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0" y="15"/>
                      <a:pt x="26" y="20"/>
                      <a:pt x="27" y="25"/>
                    </a:cubicBezTo>
                    <a:cubicBezTo>
                      <a:pt x="26" y="25"/>
                      <a:pt x="25" y="26"/>
                      <a:pt x="25" y="27"/>
                    </a:cubicBezTo>
                    <a:cubicBezTo>
                      <a:pt x="5" y="49"/>
                      <a:pt x="0" y="80"/>
                      <a:pt x="9" y="115"/>
                    </a:cubicBezTo>
                    <a:cubicBezTo>
                      <a:pt x="20" y="151"/>
                      <a:pt x="42" y="180"/>
                      <a:pt x="54" y="194"/>
                    </a:cubicBezTo>
                    <a:cubicBezTo>
                      <a:pt x="54" y="194"/>
                      <a:pt x="54" y="194"/>
                      <a:pt x="54" y="194"/>
                    </a:cubicBezTo>
                    <a:cubicBezTo>
                      <a:pt x="70" y="212"/>
                      <a:pt x="85" y="223"/>
                      <a:pt x="100" y="228"/>
                    </a:cubicBezTo>
                    <a:cubicBezTo>
                      <a:pt x="98" y="259"/>
                      <a:pt x="99" y="333"/>
                      <a:pt x="136" y="376"/>
                    </a:cubicBezTo>
                    <a:cubicBezTo>
                      <a:pt x="155" y="396"/>
                      <a:pt x="179" y="407"/>
                      <a:pt x="209" y="407"/>
                    </a:cubicBezTo>
                    <a:cubicBezTo>
                      <a:pt x="245" y="407"/>
                      <a:pt x="271" y="392"/>
                      <a:pt x="287" y="363"/>
                    </a:cubicBezTo>
                    <a:cubicBezTo>
                      <a:pt x="300" y="339"/>
                      <a:pt x="305" y="309"/>
                      <a:pt x="309" y="283"/>
                    </a:cubicBezTo>
                    <a:cubicBezTo>
                      <a:pt x="311" y="267"/>
                      <a:pt x="314" y="251"/>
                      <a:pt x="318" y="241"/>
                    </a:cubicBezTo>
                    <a:cubicBezTo>
                      <a:pt x="321" y="233"/>
                      <a:pt x="323" y="231"/>
                      <a:pt x="326" y="230"/>
                    </a:cubicBezTo>
                    <a:cubicBezTo>
                      <a:pt x="336" y="244"/>
                      <a:pt x="352" y="253"/>
                      <a:pt x="371" y="253"/>
                    </a:cubicBezTo>
                    <a:cubicBezTo>
                      <a:pt x="402" y="253"/>
                      <a:pt x="427" y="228"/>
                      <a:pt x="427" y="197"/>
                    </a:cubicBezTo>
                    <a:cubicBezTo>
                      <a:pt x="427" y="167"/>
                      <a:pt x="402" y="141"/>
                      <a:pt x="371" y="141"/>
                    </a:cubicBezTo>
                    <a:close/>
                    <a:moveTo>
                      <a:pt x="117" y="201"/>
                    </a:moveTo>
                    <a:cubicBezTo>
                      <a:pt x="116" y="201"/>
                      <a:pt x="114" y="201"/>
                      <a:pt x="113" y="201"/>
                    </a:cubicBezTo>
                    <a:cubicBezTo>
                      <a:pt x="102" y="200"/>
                      <a:pt x="90" y="191"/>
                      <a:pt x="76" y="175"/>
                    </a:cubicBezTo>
                    <a:cubicBezTo>
                      <a:pt x="70" y="169"/>
                      <a:pt x="62" y="158"/>
                      <a:pt x="54" y="145"/>
                    </a:cubicBezTo>
                    <a:cubicBezTo>
                      <a:pt x="55" y="145"/>
                      <a:pt x="56" y="146"/>
                      <a:pt x="57" y="146"/>
                    </a:cubicBezTo>
                    <a:cubicBezTo>
                      <a:pt x="74" y="153"/>
                      <a:pt x="95" y="156"/>
                      <a:pt x="115" y="156"/>
                    </a:cubicBezTo>
                    <a:cubicBezTo>
                      <a:pt x="136" y="156"/>
                      <a:pt x="156" y="153"/>
                      <a:pt x="174" y="146"/>
                    </a:cubicBezTo>
                    <a:cubicBezTo>
                      <a:pt x="175" y="146"/>
                      <a:pt x="176" y="145"/>
                      <a:pt x="177" y="145"/>
                    </a:cubicBezTo>
                    <a:cubicBezTo>
                      <a:pt x="169" y="158"/>
                      <a:pt x="161" y="169"/>
                      <a:pt x="155" y="175"/>
                    </a:cubicBezTo>
                    <a:cubicBezTo>
                      <a:pt x="141" y="191"/>
                      <a:pt x="129" y="200"/>
                      <a:pt x="118" y="201"/>
                    </a:cubicBezTo>
                    <a:cubicBezTo>
                      <a:pt x="118" y="201"/>
                      <a:pt x="118" y="201"/>
                      <a:pt x="117" y="201"/>
                    </a:cubicBezTo>
                    <a:close/>
                    <a:moveTo>
                      <a:pt x="371" y="230"/>
                    </a:moveTo>
                    <a:cubicBezTo>
                      <a:pt x="357" y="230"/>
                      <a:pt x="346" y="222"/>
                      <a:pt x="341" y="210"/>
                    </a:cubicBezTo>
                    <a:cubicBezTo>
                      <a:pt x="341" y="210"/>
                      <a:pt x="340" y="210"/>
                      <a:pt x="340" y="209"/>
                    </a:cubicBezTo>
                    <a:cubicBezTo>
                      <a:pt x="339" y="205"/>
                      <a:pt x="338" y="202"/>
                      <a:pt x="338" y="197"/>
                    </a:cubicBezTo>
                    <a:cubicBezTo>
                      <a:pt x="338" y="179"/>
                      <a:pt x="353" y="165"/>
                      <a:pt x="371" y="165"/>
                    </a:cubicBezTo>
                    <a:cubicBezTo>
                      <a:pt x="389" y="165"/>
                      <a:pt x="404" y="179"/>
                      <a:pt x="404" y="197"/>
                    </a:cubicBezTo>
                    <a:cubicBezTo>
                      <a:pt x="404" y="215"/>
                      <a:pt x="389" y="230"/>
                      <a:pt x="371" y="2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Oval 80"/>
              <p:cNvSpPr>
                <a:spLocks noChangeArrowheads="1"/>
              </p:cNvSpPr>
              <p:nvPr/>
            </p:nvSpPr>
            <p:spPr bwMode="auto">
              <a:xfrm>
                <a:off x="8965702" y="4201858"/>
                <a:ext cx="63866" cy="6386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2010006" y="2054859"/>
            <a:ext cx="2112433" cy="2027767"/>
            <a:chOff x="2010006" y="2054859"/>
            <a:chExt cx="2112433" cy="2027767"/>
          </a:xfrm>
        </p:grpSpPr>
        <p:sp>
          <p:nvSpPr>
            <p:cNvPr id="14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191297" y="2054859"/>
            <a:ext cx="1967716" cy="2015067"/>
            <a:chOff x="8191297" y="2054859"/>
            <a:chExt cx="1967716" cy="2015067"/>
          </a:xfrm>
        </p:grpSpPr>
        <p:sp>
          <p:nvSpPr>
            <p:cNvPr id="12" name="矩形 11"/>
            <p:cNvSpPr/>
            <p:nvPr/>
          </p:nvSpPr>
          <p:spPr>
            <a:xfrm>
              <a:off x="8191297" y="2054859"/>
              <a:ext cx="1967716" cy="2015067"/>
            </a:xfrm>
            <a:prstGeom prst="rect">
              <a:avLst/>
            </a:prstGeom>
            <a:solidFill>
              <a:srgbClr val="F5F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8778433" y="2759272"/>
              <a:ext cx="969367" cy="967000"/>
              <a:chOff x="5077413" y="5351439"/>
              <a:chExt cx="923422" cy="921167"/>
            </a:xfrm>
          </p:grpSpPr>
          <p:sp>
            <p:nvSpPr>
              <p:cNvPr id="38" name="Freeform 86"/>
              <p:cNvSpPr>
                <a:spLocks noEditPoints="1"/>
              </p:cNvSpPr>
              <p:nvPr/>
            </p:nvSpPr>
            <p:spPr bwMode="auto">
              <a:xfrm>
                <a:off x="5435812" y="5711340"/>
                <a:ext cx="565023" cy="561266"/>
              </a:xfrm>
              <a:custGeom>
                <a:avLst/>
                <a:gdLst>
                  <a:gd name="T0" fmla="*/ 1 w 318"/>
                  <a:gd name="T1" fmla="*/ 316 h 316"/>
                  <a:gd name="T2" fmla="*/ 2 w 318"/>
                  <a:gd name="T3" fmla="*/ 316 h 316"/>
                  <a:gd name="T4" fmla="*/ 1 w 318"/>
                  <a:gd name="T5" fmla="*/ 316 h 316"/>
                  <a:gd name="T6" fmla="*/ 1 w 318"/>
                  <a:gd name="T7" fmla="*/ 316 h 316"/>
                  <a:gd name="T8" fmla="*/ 1 w 318"/>
                  <a:gd name="T9" fmla="*/ 316 h 316"/>
                  <a:gd name="T10" fmla="*/ 1 w 318"/>
                  <a:gd name="T11" fmla="*/ 316 h 316"/>
                  <a:gd name="T12" fmla="*/ 0 w 318"/>
                  <a:gd name="T13" fmla="*/ 316 h 316"/>
                  <a:gd name="T14" fmla="*/ 0 w 318"/>
                  <a:gd name="T15" fmla="*/ 316 h 316"/>
                  <a:gd name="T16" fmla="*/ 0 w 318"/>
                  <a:gd name="T17" fmla="*/ 316 h 316"/>
                  <a:gd name="T18" fmla="*/ 318 w 318"/>
                  <a:gd name="T19" fmla="*/ 0 h 316"/>
                  <a:gd name="T20" fmla="*/ 318 w 318"/>
                  <a:gd name="T21" fmla="*/ 0 h 316"/>
                  <a:gd name="T22" fmla="*/ 318 w 318"/>
                  <a:gd name="T23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8" h="316">
                    <a:moveTo>
                      <a:pt x="1" y="316"/>
                    </a:moveTo>
                    <a:cubicBezTo>
                      <a:pt x="1" y="316"/>
                      <a:pt x="1" y="316"/>
                      <a:pt x="2" y="316"/>
                    </a:cubicBezTo>
                    <a:cubicBezTo>
                      <a:pt x="1" y="316"/>
                      <a:pt x="1" y="316"/>
                      <a:pt x="1" y="316"/>
                    </a:cubicBezTo>
                    <a:moveTo>
                      <a:pt x="1" y="316"/>
                    </a:moveTo>
                    <a:cubicBezTo>
                      <a:pt x="1" y="316"/>
                      <a:pt x="1" y="316"/>
                      <a:pt x="1" y="316"/>
                    </a:cubicBezTo>
                    <a:cubicBezTo>
                      <a:pt x="1" y="316"/>
                      <a:pt x="1" y="316"/>
                      <a:pt x="1" y="316"/>
                    </a:cubicBezTo>
                    <a:moveTo>
                      <a:pt x="0" y="316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16"/>
                      <a:pt x="0" y="316"/>
                      <a:pt x="0" y="316"/>
                    </a:cubicBezTo>
                    <a:moveTo>
                      <a:pt x="318" y="0"/>
                    </a:move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0"/>
                      <a:pt x="318" y="0"/>
                      <a:pt x="318" y="0"/>
                    </a:cubicBezTo>
                  </a:path>
                </a:pathLst>
              </a:custGeom>
              <a:solidFill>
                <a:srgbClr val="E2413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88"/>
              <p:cNvSpPr>
                <a:spLocks noEditPoints="1"/>
              </p:cNvSpPr>
              <p:nvPr/>
            </p:nvSpPr>
            <p:spPr bwMode="auto">
              <a:xfrm>
                <a:off x="5077413" y="5617420"/>
                <a:ext cx="710035" cy="428275"/>
              </a:xfrm>
              <a:custGeom>
                <a:avLst/>
                <a:gdLst>
                  <a:gd name="T0" fmla="*/ 392 w 400"/>
                  <a:gd name="T1" fmla="*/ 120 h 241"/>
                  <a:gd name="T2" fmla="*/ 392 w 400"/>
                  <a:gd name="T3" fmla="*/ 106 h 241"/>
                  <a:gd name="T4" fmla="*/ 355 w 400"/>
                  <a:gd name="T5" fmla="*/ 70 h 241"/>
                  <a:gd name="T6" fmla="*/ 126 w 400"/>
                  <a:gd name="T7" fmla="*/ 70 h 241"/>
                  <a:gd name="T8" fmla="*/ 126 w 400"/>
                  <a:gd name="T9" fmla="*/ 58 h 241"/>
                  <a:gd name="T10" fmla="*/ 100 w 400"/>
                  <a:gd name="T11" fmla="*/ 32 h 241"/>
                  <a:gd name="T12" fmla="*/ 42 w 400"/>
                  <a:gd name="T13" fmla="*/ 32 h 241"/>
                  <a:gd name="T14" fmla="*/ 42 w 400"/>
                  <a:gd name="T15" fmla="*/ 0 h 241"/>
                  <a:gd name="T16" fmla="*/ 0 w 400"/>
                  <a:gd name="T17" fmla="*/ 0 h 241"/>
                  <a:gd name="T18" fmla="*/ 0 w 400"/>
                  <a:gd name="T19" fmla="*/ 241 h 241"/>
                  <a:gd name="T20" fmla="*/ 42 w 400"/>
                  <a:gd name="T21" fmla="*/ 241 h 241"/>
                  <a:gd name="T22" fmla="*/ 42 w 400"/>
                  <a:gd name="T23" fmla="*/ 162 h 241"/>
                  <a:gd name="T24" fmla="*/ 359 w 400"/>
                  <a:gd name="T25" fmla="*/ 162 h 241"/>
                  <a:gd name="T26" fmla="*/ 359 w 400"/>
                  <a:gd name="T27" fmla="*/ 241 h 241"/>
                  <a:gd name="T28" fmla="*/ 400 w 400"/>
                  <a:gd name="T29" fmla="*/ 241 h 241"/>
                  <a:gd name="T30" fmla="*/ 400 w 400"/>
                  <a:gd name="T31" fmla="*/ 120 h 241"/>
                  <a:gd name="T32" fmla="*/ 392 w 400"/>
                  <a:gd name="T33" fmla="*/ 120 h 241"/>
                  <a:gd name="T34" fmla="*/ 45 w 400"/>
                  <a:gd name="T35" fmla="*/ 48 h 241"/>
                  <a:gd name="T36" fmla="*/ 100 w 400"/>
                  <a:gd name="T37" fmla="*/ 48 h 241"/>
                  <a:gd name="T38" fmla="*/ 110 w 400"/>
                  <a:gd name="T39" fmla="*/ 58 h 241"/>
                  <a:gd name="T40" fmla="*/ 110 w 400"/>
                  <a:gd name="T41" fmla="*/ 70 h 241"/>
                  <a:gd name="T42" fmla="*/ 45 w 400"/>
                  <a:gd name="T43" fmla="*/ 70 h 241"/>
                  <a:gd name="T44" fmla="*/ 45 w 400"/>
                  <a:gd name="T45" fmla="*/ 48 h 241"/>
                  <a:gd name="T46" fmla="*/ 371 w 400"/>
                  <a:gd name="T47" fmla="*/ 120 h 241"/>
                  <a:gd name="T48" fmla="*/ 48 w 400"/>
                  <a:gd name="T49" fmla="*/ 120 h 241"/>
                  <a:gd name="T50" fmla="*/ 48 w 400"/>
                  <a:gd name="T51" fmla="*/ 91 h 241"/>
                  <a:gd name="T52" fmla="*/ 355 w 400"/>
                  <a:gd name="T53" fmla="*/ 91 h 241"/>
                  <a:gd name="T54" fmla="*/ 371 w 400"/>
                  <a:gd name="T55" fmla="*/ 106 h 241"/>
                  <a:gd name="T56" fmla="*/ 371 w 400"/>
                  <a:gd name="T57" fmla="*/ 1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0" h="241">
                    <a:moveTo>
                      <a:pt x="392" y="120"/>
                    </a:moveTo>
                    <a:cubicBezTo>
                      <a:pt x="392" y="106"/>
                      <a:pt x="392" y="106"/>
                      <a:pt x="392" y="106"/>
                    </a:cubicBezTo>
                    <a:cubicBezTo>
                      <a:pt x="392" y="86"/>
                      <a:pt x="375" y="70"/>
                      <a:pt x="355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44"/>
                      <a:pt x="114" y="32"/>
                      <a:pt x="100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42" y="162"/>
                      <a:pt x="42" y="162"/>
                      <a:pt x="42" y="162"/>
                    </a:cubicBezTo>
                    <a:cubicBezTo>
                      <a:pt x="359" y="162"/>
                      <a:pt x="359" y="162"/>
                      <a:pt x="359" y="162"/>
                    </a:cubicBezTo>
                    <a:cubicBezTo>
                      <a:pt x="359" y="241"/>
                      <a:pt x="359" y="241"/>
                      <a:pt x="359" y="241"/>
                    </a:cubicBezTo>
                    <a:cubicBezTo>
                      <a:pt x="400" y="241"/>
                      <a:pt x="400" y="241"/>
                      <a:pt x="400" y="241"/>
                    </a:cubicBezTo>
                    <a:cubicBezTo>
                      <a:pt x="400" y="120"/>
                      <a:pt x="400" y="120"/>
                      <a:pt x="400" y="120"/>
                    </a:cubicBezTo>
                    <a:lnTo>
                      <a:pt x="392" y="120"/>
                    </a:lnTo>
                    <a:close/>
                    <a:moveTo>
                      <a:pt x="45" y="48"/>
                    </a:moveTo>
                    <a:cubicBezTo>
                      <a:pt x="100" y="48"/>
                      <a:pt x="100" y="48"/>
                      <a:pt x="100" y="48"/>
                    </a:cubicBezTo>
                    <a:cubicBezTo>
                      <a:pt x="106" y="48"/>
                      <a:pt x="110" y="53"/>
                      <a:pt x="110" y="58"/>
                    </a:cubicBezTo>
                    <a:cubicBezTo>
                      <a:pt x="110" y="70"/>
                      <a:pt x="110" y="70"/>
                      <a:pt x="110" y="70"/>
                    </a:cubicBezTo>
                    <a:cubicBezTo>
                      <a:pt x="45" y="70"/>
                      <a:pt x="45" y="70"/>
                      <a:pt x="45" y="70"/>
                    </a:cubicBezTo>
                    <a:lnTo>
                      <a:pt x="45" y="48"/>
                    </a:lnTo>
                    <a:close/>
                    <a:moveTo>
                      <a:pt x="371" y="120"/>
                    </a:moveTo>
                    <a:cubicBezTo>
                      <a:pt x="48" y="120"/>
                      <a:pt x="48" y="120"/>
                      <a:pt x="48" y="120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355" y="91"/>
                      <a:pt x="355" y="91"/>
                      <a:pt x="355" y="91"/>
                    </a:cubicBezTo>
                    <a:cubicBezTo>
                      <a:pt x="364" y="91"/>
                      <a:pt x="371" y="98"/>
                      <a:pt x="371" y="106"/>
                    </a:cubicBezTo>
                    <a:lnTo>
                      <a:pt x="371" y="120"/>
                    </a:lnTo>
                    <a:close/>
                  </a:path>
                </a:pathLst>
              </a:custGeom>
              <a:solidFill>
                <a:srgbClr val="E2413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89"/>
              <p:cNvSpPr/>
              <p:nvPr/>
            </p:nvSpPr>
            <p:spPr bwMode="auto">
              <a:xfrm>
                <a:off x="5535743" y="5452121"/>
                <a:ext cx="165299" cy="165299"/>
              </a:xfrm>
              <a:custGeom>
                <a:avLst/>
                <a:gdLst>
                  <a:gd name="T0" fmla="*/ 64 w 220"/>
                  <a:gd name="T1" fmla="*/ 220 h 220"/>
                  <a:gd name="T2" fmla="*/ 151 w 220"/>
                  <a:gd name="T3" fmla="*/ 220 h 220"/>
                  <a:gd name="T4" fmla="*/ 151 w 220"/>
                  <a:gd name="T5" fmla="*/ 161 h 220"/>
                  <a:gd name="T6" fmla="*/ 220 w 220"/>
                  <a:gd name="T7" fmla="*/ 161 h 220"/>
                  <a:gd name="T8" fmla="*/ 220 w 220"/>
                  <a:gd name="T9" fmla="*/ 66 h 220"/>
                  <a:gd name="T10" fmla="*/ 151 w 220"/>
                  <a:gd name="T11" fmla="*/ 66 h 220"/>
                  <a:gd name="T12" fmla="*/ 151 w 220"/>
                  <a:gd name="T13" fmla="*/ 0 h 220"/>
                  <a:gd name="T14" fmla="*/ 64 w 220"/>
                  <a:gd name="T15" fmla="*/ 0 h 220"/>
                  <a:gd name="T16" fmla="*/ 64 w 220"/>
                  <a:gd name="T17" fmla="*/ 66 h 220"/>
                  <a:gd name="T18" fmla="*/ 0 w 220"/>
                  <a:gd name="T19" fmla="*/ 66 h 220"/>
                  <a:gd name="T20" fmla="*/ 0 w 220"/>
                  <a:gd name="T21" fmla="*/ 161 h 220"/>
                  <a:gd name="T22" fmla="*/ 64 w 220"/>
                  <a:gd name="T23" fmla="*/ 161 h 220"/>
                  <a:gd name="T24" fmla="*/ 64 w 220"/>
                  <a:gd name="T25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20">
                    <a:moveTo>
                      <a:pt x="64" y="220"/>
                    </a:moveTo>
                    <a:lnTo>
                      <a:pt x="151" y="220"/>
                    </a:lnTo>
                    <a:lnTo>
                      <a:pt x="151" y="161"/>
                    </a:lnTo>
                    <a:lnTo>
                      <a:pt x="220" y="161"/>
                    </a:lnTo>
                    <a:lnTo>
                      <a:pt x="220" y="66"/>
                    </a:lnTo>
                    <a:lnTo>
                      <a:pt x="151" y="66"/>
                    </a:lnTo>
                    <a:lnTo>
                      <a:pt x="151" y="0"/>
                    </a:lnTo>
                    <a:lnTo>
                      <a:pt x="64" y="0"/>
                    </a:lnTo>
                    <a:lnTo>
                      <a:pt x="64" y="66"/>
                    </a:lnTo>
                    <a:lnTo>
                      <a:pt x="0" y="66"/>
                    </a:lnTo>
                    <a:lnTo>
                      <a:pt x="0" y="161"/>
                    </a:lnTo>
                    <a:lnTo>
                      <a:pt x="64" y="161"/>
                    </a:lnTo>
                    <a:lnTo>
                      <a:pt x="64" y="220"/>
                    </a:lnTo>
                    <a:close/>
                  </a:path>
                </a:pathLst>
              </a:custGeom>
              <a:solidFill>
                <a:srgbClr val="E2413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90"/>
              <p:cNvSpPr>
                <a:spLocks noEditPoints="1"/>
              </p:cNvSpPr>
              <p:nvPr/>
            </p:nvSpPr>
            <p:spPr bwMode="auto">
              <a:xfrm>
                <a:off x="5432806" y="5351439"/>
                <a:ext cx="368918" cy="367415"/>
              </a:xfrm>
              <a:custGeom>
                <a:avLst/>
                <a:gdLst>
                  <a:gd name="T0" fmla="*/ 104 w 208"/>
                  <a:gd name="T1" fmla="*/ 207 h 207"/>
                  <a:gd name="T2" fmla="*/ 208 w 208"/>
                  <a:gd name="T3" fmla="*/ 103 h 207"/>
                  <a:gd name="T4" fmla="*/ 104 w 208"/>
                  <a:gd name="T5" fmla="*/ 0 h 207"/>
                  <a:gd name="T6" fmla="*/ 0 w 208"/>
                  <a:gd name="T7" fmla="*/ 103 h 207"/>
                  <a:gd name="T8" fmla="*/ 104 w 208"/>
                  <a:gd name="T9" fmla="*/ 207 h 207"/>
                  <a:gd name="T10" fmla="*/ 104 w 208"/>
                  <a:gd name="T11" fmla="*/ 26 h 207"/>
                  <a:gd name="T12" fmla="*/ 182 w 208"/>
                  <a:gd name="T13" fmla="*/ 103 h 207"/>
                  <a:gd name="T14" fmla="*/ 104 w 208"/>
                  <a:gd name="T15" fmla="*/ 181 h 207"/>
                  <a:gd name="T16" fmla="*/ 26 w 208"/>
                  <a:gd name="T17" fmla="*/ 103 h 207"/>
                  <a:gd name="T18" fmla="*/ 104 w 208"/>
                  <a:gd name="T1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07">
                    <a:moveTo>
                      <a:pt x="104" y="207"/>
                    </a:moveTo>
                    <a:cubicBezTo>
                      <a:pt x="161" y="207"/>
                      <a:pt x="208" y="161"/>
                      <a:pt x="208" y="103"/>
                    </a:cubicBezTo>
                    <a:cubicBezTo>
                      <a:pt x="208" y="46"/>
                      <a:pt x="161" y="0"/>
                      <a:pt x="104" y="0"/>
                    </a:cubicBezTo>
                    <a:cubicBezTo>
                      <a:pt x="47" y="0"/>
                      <a:pt x="0" y="46"/>
                      <a:pt x="0" y="103"/>
                    </a:cubicBezTo>
                    <a:cubicBezTo>
                      <a:pt x="0" y="161"/>
                      <a:pt x="47" y="207"/>
                      <a:pt x="104" y="207"/>
                    </a:cubicBezTo>
                    <a:close/>
                    <a:moveTo>
                      <a:pt x="104" y="26"/>
                    </a:moveTo>
                    <a:cubicBezTo>
                      <a:pt x="147" y="26"/>
                      <a:pt x="182" y="60"/>
                      <a:pt x="182" y="103"/>
                    </a:cubicBezTo>
                    <a:cubicBezTo>
                      <a:pt x="182" y="147"/>
                      <a:pt x="147" y="181"/>
                      <a:pt x="104" y="181"/>
                    </a:cubicBezTo>
                    <a:cubicBezTo>
                      <a:pt x="61" y="181"/>
                      <a:pt x="26" y="147"/>
                      <a:pt x="26" y="103"/>
                    </a:cubicBezTo>
                    <a:cubicBezTo>
                      <a:pt x="26" y="60"/>
                      <a:pt x="61" y="26"/>
                      <a:pt x="104" y="26"/>
                    </a:cubicBezTo>
                    <a:close/>
                  </a:path>
                </a:pathLst>
              </a:custGeom>
              <a:solidFill>
                <a:srgbClr val="E2413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10197010" y="2054859"/>
            <a:ext cx="2015239" cy="2027767"/>
            <a:chOff x="10197010" y="2054859"/>
            <a:chExt cx="2015239" cy="2027767"/>
          </a:xfrm>
        </p:grpSpPr>
        <p:sp>
          <p:nvSpPr>
            <p:cNvPr id="1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44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10197010" y="0"/>
            <a:ext cx="2015239" cy="2027767"/>
            <a:chOff x="10197010" y="0"/>
            <a:chExt cx="2015239" cy="2027767"/>
          </a:xfrm>
        </p:grpSpPr>
        <p:sp>
          <p:nvSpPr>
            <p:cNvPr id="9" name="직사각형 9"/>
            <p:cNvSpPr/>
            <p:nvPr/>
          </p:nvSpPr>
          <p:spPr>
            <a:xfrm>
              <a:off x="10197010" y="0"/>
              <a:ext cx="2015239" cy="2027767"/>
            </a:xfrm>
            <a:prstGeom prst="rect">
              <a:avLst/>
            </a:prstGeom>
            <a:solidFill>
              <a:srgbClr val="FFF9E5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0822772" y="559125"/>
              <a:ext cx="763714" cy="1043221"/>
              <a:chOff x="8382646" y="757623"/>
              <a:chExt cx="698014" cy="953476"/>
            </a:xfrm>
            <a:solidFill>
              <a:srgbClr val="4AA6C9"/>
            </a:solidFill>
          </p:grpSpPr>
          <p:sp>
            <p:nvSpPr>
              <p:cNvPr id="48" name="Freeform 70"/>
              <p:cNvSpPr>
                <a:spLocks noEditPoints="1"/>
              </p:cNvSpPr>
              <p:nvPr/>
            </p:nvSpPr>
            <p:spPr bwMode="auto">
              <a:xfrm>
                <a:off x="8711742" y="1709596"/>
                <a:ext cx="36817" cy="1503"/>
              </a:xfrm>
              <a:custGeom>
                <a:avLst/>
                <a:gdLst>
                  <a:gd name="T0" fmla="*/ 1 w 21"/>
                  <a:gd name="T1" fmla="*/ 1 h 1"/>
                  <a:gd name="T2" fmla="*/ 1 w 21"/>
                  <a:gd name="T3" fmla="*/ 1 h 1"/>
                  <a:gd name="T4" fmla="*/ 1 w 21"/>
                  <a:gd name="T5" fmla="*/ 1 h 1"/>
                  <a:gd name="T6" fmla="*/ 1 w 21"/>
                  <a:gd name="T7" fmla="*/ 1 h 1"/>
                  <a:gd name="T8" fmla="*/ 2 w 21"/>
                  <a:gd name="T9" fmla="*/ 1 h 1"/>
                  <a:gd name="T10" fmla="*/ 2 w 21"/>
                  <a:gd name="T11" fmla="*/ 1 h 1"/>
                  <a:gd name="T12" fmla="*/ 2 w 21"/>
                  <a:gd name="T13" fmla="*/ 1 h 1"/>
                  <a:gd name="T14" fmla="*/ 3 w 21"/>
                  <a:gd name="T15" fmla="*/ 1 h 1"/>
                  <a:gd name="T16" fmla="*/ 3 w 21"/>
                  <a:gd name="T17" fmla="*/ 1 h 1"/>
                  <a:gd name="T18" fmla="*/ 3 w 21"/>
                  <a:gd name="T19" fmla="*/ 1 h 1"/>
                  <a:gd name="T20" fmla="*/ 4 w 21"/>
                  <a:gd name="T21" fmla="*/ 1 h 1"/>
                  <a:gd name="T22" fmla="*/ 4 w 21"/>
                  <a:gd name="T23" fmla="*/ 1 h 1"/>
                  <a:gd name="T24" fmla="*/ 5 w 21"/>
                  <a:gd name="T25" fmla="*/ 1 h 1"/>
                  <a:gd name="T26" fmla="*/ 5 w 21"/>
                  <a:gd name="T27" fmla="*/ 1 h 1"/>
                  <a:gd name="T28" fmla="*/ 5 w 21"/>
                  <a:gd name="T29" fmla="*/ 1 h 1"/>
                  <a:gd name="T30" fmla="*/ 5 w 21"/>
                  <a:gd name="T31" fmla="*/ 1 h 1"/>
                  <a:gd name="T32" fmla="*/ 6 w 21"/>
                  <a:gd name="T33" fmla="*/ 1 h 1"/>
                  <a:gd name="T34" fmla="*/ 6 w 21"/>
                  <a:gd name="T35" fmla="*/ 1 h 1"/>
                  <a:gd name="T36" fmla="*/ 7 w 21"/>
                  <a:gd name="T37" fmla="*/ 1 h 1"/>
                  <a:gd name="T38" fmla="*/ 7 w 21"/>
                  <a:gd name="T39" fmla="*/ 1 h 1"/>
                  <a:gd name="T40" fmla="*/ 7 w 21"/>
                  <a:gd name="T41" fmla="*/ 1 h 1"/>
                  <a:gd name="T42" fmla="*/ 8 w 21"/>
                  <a:gd name="T43" fmla="*/ 1 h 1"/>
                  <a:gd name="T44" fmla="*/ 8 w 21"/>
                  <a:gd name="T45" fmla="*/ 1 h 1"/>
                  <a:gd name="T46" fmla="*/ 8 w 21"/>
                  <a:gd name="T47" fmla="*/ 1 h 1"/>
                  <a:gd name="T48" fmla="*/ 9 w 21"/>
                  <a:gd name="T49" fmla="*/ 1 h 1"/>
                  <a:gd name="T50" fmla="*/ 9 w 21"/>
                  <a:gd name="T51" fmla="*/ 1 h 1"/>
                  <a:gd name="T52" fmla="*/ 9 w 21"/>
                  <a:gd name="T53" fmla="*/ 1 h 1"/>
                  <a:gd name="T54" fmla="*/ 10 w 21"/>
                  <a:gd name="T55" fmla="*/ 1 h 1"/>
                  <a:gd name="T56" fmla="*/ 10 w 21"/>
                  <a:gd name="T57" fmla="*/ 1 h 1"/>
                  <a:gd name="T58" fmla="*/ 10 w 21"/>
                  <a:gd name="T59" fmla="*/ 1 h 1"/>
                  <a:gd name="T60" fmla="*/ 11 w 21"/>
                  <a:gd name="T61" fmla="*/ 1 h 1"/>
                  <a:gd name="T62" fmla="*/ 11 w 21"/>
                  <a:gd name="T63" fmla="*/ 1 h 1"/>
                  <a:gd name="T64" fmla="*/ 11 w 21"/>
                  <a:gd name="T65" fmla="*/ 1 h 1"/>
                  <a:gd name="T66" fmla="*/ 12 w 21"/>
                  <a:gd name="T67" fmla="*/ 1 h 1"/>
                  <a:gd name="T68" fmla="*/ 12 w 21"/>
                  <a:gd name="T69" fmla="*/ 1 h 1"/>
                  <a:gd name="T70" fmla="*/ 12 w 21"/>
                  <a:gd name="T71" fmla="*/ 1 h 1"/>
                  <a:gd name="T72" fmla="*/ 13 w 21"/>
                  <a:gd name="T73" fmla="*/ 1 h 1"/>
                  <a:gd name="T74" fmla="*/ 13 w 21"/>
                  <a:gd name="T75" fmla="*/ 1 h 1"/>
                  <a:gd name="T76" fmla="*/ 13 w 21"/>
                  <a:gd name="T77" fmla="*/ 1 h 1"/>
                  <a:gd name="T78" fmla="*/ 14 w 21"/>
                  <a:gd name="T79" fmla="*/ 1 h 1"/>
                  <a:gd name="T80" fmla="*/ 15 w 21"/>
                  <a:gd name="T81" fmla="*/ 1 h 1"/>
                  <a:gd name="T82" fmla="*/ 15 w 21"/>
                  <a:gd name="T83" fmla="*/ 1 h 1"/>
                  <a:gd name="T84" fmla="*/ 15 w 21"/>
                  <a:gd name="T85" fmla="*/ 1 h 1"/>
                  <a:gd name="T86" fmla="*/ 15 w 21"/>
                  <a:gd name="T87" fmla="*/ 1 h 1"/>
                  <a:gd name="T88" fmla="*/ 15 w 21"/>
                  <a:gd name="T89" fmla="*/ 1 h 1"/>
                  <a:gd name="T90" fmla="*/ 16 w 21"/>
                  <a:gd name="T91" fmla="*/ 1 h 1"/>
                  <a:gd name="T92" fmla="*/ 16 w 21"/>
                  <a:gd name="T93" fmla="*/ 1 h 1"/>
                  <a:gd name="T94" fmla="*/ 16 w 21"/>
                  <a:gd name="T95" fmla="*/ 1 h 1"/>
                  <a:gd name="T96" fmla="*/ 18 w 21"/>
                  <a:gd name="T97" fmla="*/ 1 h 1"/>
                  <a:gd name="T98" fmla="*/ 18 w 21"/>
                  <a:gd name="T99" fmla="*/ 1 h 1"/>
                  <a:gd name="T100" fmla="*/ 18 w 21"/>
                  <a:gd name="T101" fmla="*/ 1 h 1"/>
                  <a:gd name="T102" fmla="*/ 19 w 21"/>
                  <a:gd name="T103" fmla="*/ 1 h 1"/>
                  <a:gd name="T104" fmla="*/ 20 w 21"/>
                  <a:gd name="T105" fmla="*/ 0 h 1"/>
                  <a:gd name="T106" fmla="*/ 20 w 21"/>
                  <a:gd name="T107" fmla="*/ 0 h 1"/>
                  <a:gd name="T108" fmla="*/ 21 w 21"/>
                  <a:gd name="T109" fmla="*/ 0 h 1"/>
                  <a:gd name="T110" fmla="*/ 21 w 21"/>
                  <a:gd name="T111" fmla="*/ 0 h 1"/>
                  <a:gd name="T112" fmla="*/ 21 w 21"/>
                  <a:gd name="T1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moveTo>
                      <a:pt x="6" y="1"/>
                    </a:moveTo>
                    <a:cubicBezTo>
                      <a:pt x="6" y="1"/>
                      <a:pt x="6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moveTo>
                      <a:pt x="12" y="1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moveTo>
                      <a:pt x="12" y="1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moveTo>
                      <a:pt x="13" y="1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moveTo>
                      <a:pt x="13" y="1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moveTo>
                      <a:pt x="15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5" y="1"/>
                    </a:cubicBezTo>
                    <a:moveTo>
                      <a:pt x="15" y="1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moveTo>
                      <a:pt x="15" y="1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moveTo>
                      <a:pt x="19" y="1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72"/>
              <p:cNvSpPr>
                <a:spLocks noEditPoints="1"/>
              </p:cNvSpPr>
              <p:nvPr/>
            </p:nvSpPr>
            <p:spPr bwMode="auto">
              <a:xfrm>
                <a:off x="8393917" y="1230228"/>
                <a:ext cx="686743" cy="293030"/>
              </a:xfrm>
              <a:custGeom>
                <a:avLst/>
                <a:gdLst>
                  <a:gd name="T0" fmla="*/ 384 w 387"/>
                  <a:gd name="T1" fmla="*/ 0 h 165"/>
                  <a:gd name="T2" fmla="*/ 3 w 387"/>
                  <a:gd name="T3" fmla="*/ 0 h 165"/>
                  <a:gd name="T4" fmla="*/ 0 w 387"/>
                  <a:gd name="T5" fmla="*/ 4 h 165"/>
                  <a:gd name="T6" fmla="*/ 0 w 387"/>
                  <a:gd name="T7" fmla="*/ 22 h 165"/>
                  <a:gd name="T8" fmla="*/ 3 w 387"/>
                  <a:gd name="T9" fmla="*/ 26 h 165"/>
                  <a:gd name="T10" fmla="*/ 99 w 387"/>
                  <a:gd name="T11" fmla="*/ 26 h 165"/>
                  <a:gd name="T12" fmla="*/ 178 w 387"/>
                  <a:gd name="T13" fmla="*/ 83 h 165"/>
                  <a:gd name="T14" fmla="*/ 100 w 387"/>
                  <a:gd name="T15" fmla="*/ 139 h 165"/>
                  <a:gd name="T16" fmla="*/ 86 w 387"/>
                  <a:gd name="T17" fmla="*/ 139 h 165"/>
                  <a:gd name="T18" fmla="*/ 84 w 387"/>
                  <a:gd name="T19" fmla="*/ 143 h 165"/>
                  <a:gd name="T20" fmla="*/ 84 w 387"/>
                  <a:gd name="T21" fmla="*/ 161 h 165"/>
                  <a:gd name="T22" fmla="*/ 86 w 387"/>
                  <a:gd name="T23" fmla="*/ 165 h 165"/>
                  <a:gd name="T24" fmla="*/ 301 w 387"/>
                  <a:gd name="T25" fmla="*/ 165 h 165"/>
                  <a:gd name="T26" fmla="*/ 303 w 387"/>
                  <a:gd name="T27" fmla="*/ 161 h 165"/>
                  <a:gd name="T28" fmla="*/ 303 w 387"/>
                  <a:gd name="T29" fmla="*/ 143 h 165"/>
                  <a:gd name="T30" fmla="*/ 301 w 387"/>
                  <a:gd name="T31" fmla="*/ 139 h 165"/>
                  <a:gd name="T32" fmla="*/ 287 w 387"/>
                  <a:gd name="T33" fmla="*/ 139 h 165"/>
                  <a:gd name="T34" fmla="*/ 209 w 387"/>
                  <a:gd name="T35" fmla="*/ 83 h 165"/>
                  <a:gd name="T36" fmla="*/ 288 w 387"/>
                  <a:gd name="T37" fmla="*/ 26 h 165"/>
                  <a:gd name="T38" fmla="*/ 384 w 387"/>
                  <a:gd name="T39" fmla="*/ 26 h 165"/>
                  <a:gd name="T40" fmla="*/ 387 w 387"/>
                  <a:gd name="T41" fmla="*/ 22 h 165"/>
                  <a:gd name="T42" fmla="*/ 387 w 387"/>
                  <a:gd name="T43" fmla="*/ 4 h 165"/>
                  <a:gd name="T44" fmla="*/ 384 w 387"/>
                  <a:gd name="T45" fmla="*/ 0 h 165"/>
                  <a:gd name="T46" fmla="*/ 255 w 387"/>
                  <a:gd name="T47" fmla="*/ 139 h 165"/>
                  <a:gd name="T48" fmla="*/ 132 w 387"/>
                  <a:gd name="T49" fmla="*/ 139 h 165"/>
                  <a:gd name="T50" fmla="*/ 193 w 387"/>
                  <a:gd name="T51" fmla="*/ 94 h 165"/>
                  <a:gd name="T52" fmla="*/ 255 w 387"/>
                  <a:gd name="T53" fmla="*/ 139 h 165"/>
                  <a:gd name="T54" fmla="*/ 193 w 387"/>
                  <a:gd name="T55" fmla="*/ 71 h 165"/>
                  <a:gd name="T56" fmla="*/ 131 w 387"/>
                  <a:gd name="T57" fmla="*/ 26 h 165"/>
                  <a:gd name="T58" fmla="*/ 256 w 387"/>
                  <a:gd name="T59" fmla="*/ 26 h 165"/>
                  <a:gd name="T60" fmla="*/ 193 w 387"/>
                  <a:gd name="T61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7" h="165">
                    <a:moveTo>
                      <a:pt x="3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00" y="139"/>
                      <a:pt x="100" y="139"/>
                      <a:pt x="100" y="139"/>
                    </a:cubicBezTo>
                    <a:cubicBezTo>
                      <a:pt x="86" y="139"/>
                      <a:pt x="86" y="139"/>
                      <a:pt x="86" y="139"/>
                    </a:cubicBezTo>
                    <a:cubicBezTo>
                      <a:pt x="85" y="139"/>
                      <a:pt x="84" y="141"/>
                      <a:pt x="84" y="143"/>
                    </a:cubicBezTo>
                    <a:cubicBezTo>
                      <a:pt x="84" y="161"/>
                      <a:pt x="84" y="161"/>
                      <a:pt x="84" y="161"/>
                    </a:cubicBezTo>
                    <a:cubicBezTo>
                      <a:pt x="84" y="163"/>
                      <a:pt x="85" y="165"/>
                      <a:pt x="86" y="165"/>
                    </a:cubicBezTo>
                    <a:cubicBezTo>
                      <a:pt x="301" y="165"/>
                      <a:pt x="301" y="165"/>
                      <a:pt x="301" y="165"/>
                    </a:cubicBezTo>
                    <a:cubicBezTo>
                      <a:pt x="302" y="165"/>
                      <a:pt x="303" y="163"/>
                      <a:pt x="303" y="161"/>
                    </a:cubicBezTo>
                    <a:cubicBezTo>
                      <a:pt x="303" y="143"/>
                      <a:pt x="303" y="143"/>
                      <a:pt x="303" y="143"/>
                    </a:cubicBezTo>
                    <a:cubicBezTo>
                      <a:pt x="303" y="141"/>
                      <a:pt x="302" y="139"/>
                      <a:pt x="301" y="139"/>
                    </a:cubicBezTo>
                    <a:cubicBezTo>
                      <a:pt x="287" y="139"/>
                      <a:pt x="287" y="139"/>
                      <a:pt x="287" y="139"/>
                    </a:cubicBezTo>
                    <a:cubicBezTo>
                      <a:pt x="209" y="83"/>
                      <a:pt x="209" y="83"/>
                      <a:pt x="209" y="83"/>
                    </a:cubicBezTo>
                    <a:cubicBezTo>
                      <a:pt x="288" y="26"/>
                      <a:pt x="288" y="26"/>
                      <a:pt x="288" y="26"/>
                    </a:cubicBezTo>
                    <a:cubicBezTo>
                      <a:pt x="384" y="26"/>
                      <a:pt x="384" y="26"/>
                      <a:pt x="384" y="26"/>
                    </a:cubicBezTo>
                    <a:cubicBezTo>
                      <a:pt x="386" y="26"/>
                      <a:pt x="387" y="24"/>
                      <a:pt x="387" y="22"/>
                    </a:cubicBezTo>
                    <a:cubicBezTo>
                      <a:pt x="387" y="4"/>
                      <a:pt x="387" y="4"/>
                      <a:pt x="387" y="4"/>
                    </a:cubicBezTo>
                    <a:cubicBezTo>
                      <a:pt x="387" y="2"/>
                      <a:pt x="386" y="0"/>
                      <a:pt x="384" y="0"/>
                    </a:cubicBezTo>
                    <a:close/>
                    <a:moveTo>
                      <a:pt x="255" y="139"/>
                    </a:moveTo>
                    <a:cubicBezTo>
                      <a:pt x="132" y="139"/>
                      <a:pt x="132" y="139"/>
                      <a:pt x="132" y="139"/>
                    </a:cubicBezTo>
                    <a:cubicBezTo>
                      <a:pt x="193" y="94"/>
                      <a:pt x="193" y="94"/>
                      <a:pt x="193" y="94"/>
                    </a:cubicBezTo>
                    <a:lnTo>
                      <a:pt x="255" y="139"/>
                    </a:lnTo>
                    <a:close/>
                    <a:moveTo>
                      <a:pt x="193" y="71"/>
                    </a:moveTo>
                    <a:cubicBezTo>
                      <a:pt x="131" y="26"/>
                      <a:pt x="131" y="26"/>
                      <a:pt x="131" y="26"/>
                    </a:cubicBezTo>
                    <a:cubicBezTo>
                      <a:pt x="256" y="26"/>
                      <a:pt x="256" y="26"/>
                      <a:pt x="256" y="26"/>
                    </a:cubicBezTo>
                    <a:lnTo>
                      <a:pt x="193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Oval 73"/>
              <p:cNvSpPr>
                <a:spLocks noChangeArrowheads="1"/>
              </p:cNvSpPr>
              <p:nvPr/>
            </p:nvSpPr>
            <p:spPr bwMode="auto">
              <a:xfrm>
                <a:off x="8550200" y="1530021"/>
                <a:ext cx="79644" cy="8039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Oval 74"/>
              <p:cNvSpPr>
                <a:spLocks noChangeArrowheads="1"/>
              </p:cNvSpPr>
              <p:nvPr/>
            </p:nvSpPr>
            <p:spPr bwMode="auto">
              <a:xfrm>
                <a:off x="8844733" y="1530021"/>
                <a:ext cx="79644" cy="8039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75"/>
              <p:cNvSpPr>
                <a:spLocks noEditPoints="1"/>
              </p:cNvSpPr>
              <p:nvPr/>
            </p:nvSpPr>
            <p:spPr bwMode="auto">
              <a:xfrm>
                <a:off x="8459285" y="757623"/>
                <a:ext cx="264479" cy="333604"/>
              </a:xfrm>
              <a:custGeom>
                <a:avLst/>
                <a:gdLst>
                  <a:gd name="T0" fmla="*/ 14 w 149"/>
                  <a:gd name="T1" fmla="*/ 14 h 188"/>
                  <a:gd name="T2" fmla="*/ 105 w 149"/>
                  <a:gd name="T3" fmla="*/ 14 h 188"/>
                  <a:gd name="T4" fmla="*/ 105 w 149"/>
                  <a:gd name="T5" fmla="*/ 23 h 188"/>
                  <a:gd name="T6" fmla="*/ 93 w 149"/>
                  <a:gd name="T7" fmla="*/ 23 h 188"/>
                  <a:gd name="T8" fmla="*/ 93 w 149"/>
                  <a:gd name="T9" fmla="*/ 31 h 188"/>
                  <a:gd name="T10" fmla="*/ 82 w 149"/>
                  <a:gd name="T11" fmla="*/ 44 h 188"/>
                  <a:gd name="T12" fmla="*/ 82 w 149"/>
                  <a:gd name="T13" fmla="*/ 92 h 188"/>
                  <a:gd name="T14" fmla="*/ 95 w 149"/>
                  <a:gd name="T15" fmla="*/ 105 h 188"/>
                  <a:gd name="T16" fmla="*/ 124 w 149"/>
                  <a:gd name="T17" fmla="*/ 105 h 188"/>
                  <a:gd name="T18" fmla="*/ 137 w 149"/>
                  <a:gd name="T19" fmla="*/ 92 h 188"/>
                  <a:gd name="T20" fmla="*/ 137 w 149"/>
                  <a:gd name="T21" fmla="*/ 44 h 188"/>
                  <a:gd name="T22" fmla="*/ 126 w 149"/>
                  <a:gd name="T23" fmla="*/ 31 h 188"/>
                  <a:gd name="T24" fmla="*/ 126 w 149"/>
                  <a:gd name="T25" fmla="*/ 23 h 188"/>
                  <a:gd name="T26" fmla="*/ 114 w 149"/>
                  <a:gd name="T27" fmla="*/ 23 h 188"/>
                  <a:gd name="T28" fmla="*/ 114 w 149"/>
                  <a:gd name="T29" fmla="*/ 14 h 188"/>
                  <a:gd name="T30" fmla="*/ 143 w 149"/>
                  <a:gd name="T31" fmla="*/ 14 h 188"/>
                  <a:gd name="T32" fmla="*/ 149 w 149"/>
                  <a:gd name="T33" fmla="*/ 7 h 188"/>
                  <a:gd name="T34" fmla="*/ 143 w 149"/>
                  <a:gd name="T35" fmla="*/ 0 h 188"/>
                  <a:gd name="T36" fmla="*/ 0 w 149"/>
                  <a:gd name="T37" fmla="*/ 0 h 188"/>
                  <a:gd name="T38" fmla="*/ 0 w 149"/>
                  <a:gd name="T39" fmla="*/ 182 h 188"/>
                  <a:gd name="T40" fmla="*/ 14 w 149"/>
                  <a:gd name="T41" fmla="*/ 188 h 188"/>
                  <a:gd name="T42" fmla="*/ 14 w 149"/>
                  <a:gd name="T43" fmla="*/ 14 h 188"/>
                  <a:gd name="T44" fmla="*/ 116 w 149"/>
                  <a:gd name="T45" fmla="*/ 46 h 188"/>
                  <a:gd name="T46" fmla="*/ 116 w 149"/>
                  <a:gd name="T47" fmla="*/ 57 h 188"/>
                  <a:gd name="T48" fmla="*/ 127 w 149"/>
                  <a:gd name="T49" fmla="*/ 57 h 188"/>
                  <a:gd name="T50" fmla="*/ 127 w 149"/>
                  <a:gd name="T51" fmla="*/ 70 h 188"/>
                  <a:gd name="T52" fmla="*/ 116 w 149"/>
                  <a:gd name="T53" fmla="*/ 70 h 188"/>
                  <a:gd name="T54" fmla="*/ 116 w 149"/>
                  <a:gd name="T55" fmla="*/ 81 h 188"/>
                  <a:gd name="T56" fmla="*/ 103 w 149"/>
                  <a:gd name="T57" fmla="*/ 81 h 188"/>
                  <a:gd name="T58" fmla="*/ 103 w 149"/>
                  <a:gd name="T59" fmla="*/ 70 h 188"/>
                  <a:gd name="T60" fmla="*/ 92 w 149"/>
                  <a:gd name="T61" fmla="*/ 70 h 188"/>
                  <a:gd name="T62" fmla="*/ 92 w 149"/>
                  <a:gd name="T63" fmla="*/ 57 h 188"/>
                  <a:gd name="T64" fmla="*/ 103 w 149"/>
                  <a:gd name="T65" fmla="*/ 57 h 188"/>
                  <a:gd name="T66" fmla="*/ 103 w 149"/>
                  <a:gd name="T67" fmla="*/ 46 h 188"/>
                  <a:gd name="T68" fmla="*/ 116 w 149"/>
                  <a:gd name="T69" fmla="*/ 4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88">
                    <a:moveTo>
                      <a:pt x="14" y="14"/>
                    </a:moveTo>
                    <a:cubicBezTo>
                      <a:pt x="105" y="14"/>
                      <a:pt x="105" y="14"/>
                      <a:pt x="105" y="14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87" y="33"/>
                      <a:pt x="82" y="38"/>
                      <a:pt x="82" y="44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9"/>
                      <a:pt x="88" y="105"/>
                      <a:pt x="95" y="105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31" y="105"/>
                      <a:pt x="137" y="99"/>
                      <a:pt x="137" y="92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7" y="38"/>
                      <a:pt x="132" y="33"/>
                      <a:pt x="126" y="3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14" y="23"/>
                      <a:pt x="114" y="23"/>
                      <a:pt x="114" y="23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43" y="14"/>
                      <a:pt x="143" y="14"/>
                      <a:pt x="143" y="14"/>
                    </a:cubicBezTo>
                    <a:cubicBezTo>
                      <a:pt x="146" y="14"/>
                      <a:pt x="149" y="11"/>
                      <a:pt x="149" y="7"/>
                    </a:cubicBezTo>
                    <a:cubicBezTo>
                      <a:pt x="149" y="3"/>
                      <a:pt x="146" y="0"/>
                      <a:pt x="14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14" y="188"/>
                      <a:pt x="14" y="188"/>
                      <a:pt x="14" y="188"/>
                    </a:cubicBezTo>
                    <a:lnTo>
                      <a:pt x="14" y="14"/>
                    </a:lnTo>
                    <a:close/>
                    <a:moveTo>
                      <a:pt x="116" y="46"/>
                    </a:moveTo>
                    <a:cubicBezTo>
                      <a:pt x="116" y="57"/>
                      <a:pt x="116" y="57"/>
                      <a:pt x="116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70"/>
                      <a:pt x="127" y="70"/>
                      <a:pt x="127" y="70"/>
                    </a:cubicBezTo>
                    <a:cubicBezTo>
                      <a:pt x="116" y="70"/>
                      <a:pt x="116" y="70"/>
                      <a:pt x="116" y="70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103" y="70"/>
                      <a:pt x="103" y="70"/>
                      <a:pt x="103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57"/>
                      <a:pt x="92" y="57"/>
                      <a:pt x="92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46"/>
                      <a:pt x="103" y="46"/>
                      <a:pt x="103" y="46"/>
                    </a:cubicBezTo>
                    <a:lnTo>
                      <a:pt x="116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76"/>
              <p:cNvSpPr>
                <a:spLocks noEditPoints="1"/>
              </p:cNvSpPr>
              <p:nvPr/>
            </p:nvSpPr>
            <p:spPr bwMode="auto">
              <a:xfrm>
                <a:off x="8382646" y="1075448"/>
                <a:ext cx="684489" cy="144261"/>
              </a:xfrm>
              <a:custGeom>
                <a:avLst/>
                <a:gdLst>
                  <a:gd name="T0" fmla="*/ 14 w 385"/>
                  <a:gd name="T1" fmla="*/ 40 h 81"/>
                  <a:gd name="T2" fmla="*/ 111 w 385"/>
                  <a:gd name="T3" fmla="*/ 81 h 81"/>
                  <a:gd name="T4" fmla="*/ 366 w 385"/>
                  <a:gd name="T5" fmla="*/ 81 h 81"/>
                  <a:gd name="T6" fmla="*/ 385 w 385"/>
                  <a:gd name="T7" fmla="*/ 62 h 81"/>
                  <a:gd name="T8" fmla="*/ 366 w 385"/>
                  <a:gd name="T9" fmla="*/ 43 h 81"/>
                  <a:gd name="T10" fmla="*/ 330 w 385"/>
                  <a:gd name="T11" fmla="*/ 43 h 81"/>
                  <a:gd name="T12" fmla="*/ 330 w 385"/>
                  <a:gd name="T13" fmla="*/ 22 h 81"/>
                  <a:gd name="T14" fmla="*/ 309 w 385"/>
                  <a:gd name="T15" fmla="*/ 0 h 81"/>
                  <a:gd name="T16" fmla="*/ 188 w 385"/>
                  <a:gd name="T17" fmla="*/ 0 h 81"/>
                  <a:gd name="T18" fmla="*/ 167 w 385"/>
                  <a:gd name="T19" fmla="*/ 22 h 81"/>
                  <a:gd name="T20" fmla="*/ 167 w 385"/>
                  <a:gd name="T21" fmla="*/ 43 h 81"/>
                  <a:gd name="T22" fmla="*/ 119 w 385"/>
                  <a:gd name="T23" fmla="*/ 43 h 81"/>
                  <a:gd name="T24" fmla="*/ 29 w 385"/>
                  <a:gd name="T25" fmla="*/ 5 h 81"/>
                  <a:gd name="T26" fmla="*/ 4 w 385"/>
                  <a:gd name="T27" fmla="*/ 15 h 81"/>
                  <a:gd name="T28" fmla="*/ 14 w 385"/>
                  <a:gd name="T29" fmla="*/ 40 h 81"/>
                  <a:gd name="T30" fmla="*/ 181 w 385"/>
                  <a:gd name="T31" fmla="*/ 22 h 81"/>
                  <a:gd name="T32" fmla="*/ 188 w 385"/>
                  <a:gd name="T33" fmla="*/ 14 h 81"/>
                  <a:gd name="T34" fmla="*/ 309 w 385"/>
                  <a:gd name="T35" fmla="*/ 14 h 81"/>
                  <a:gd name="T36" fmla="*/ 316 w 385"/>
                  <a:gd name="T37" fmla="*/ 22 h 81"/>
                  <a:gd name="T38" fmla="*/ 316 w 385"/>
                  <a:gd name="T39" fmla="*/ 43 h 81"/>
                  <a:gd name="T40" fmla="*/ 181 w 385"/>
                  <a:gd name="T41" fmla="*/ 43 h 81"/>
                  <a:gd name="T42" fmla="*/ 181 w 385"/>
                  <a:gd name="T43" fmla="*/ 2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5" h="81">
                    <a:moveTo>
                      <a:pt x="14" y="40"/>
                    </a:moveTo>
                    <a:cubicBezTo>
                      <a:pt x="111" y="81"/>
                      <a:pt x="111" y="81"/>
                      <a:pt x="111" y="81"/>
                    </a:cubicBezTo>
                    <a:cubicBezTo>
                      <a:pt x="366" y="81"/>
                      <a:pt x="366" y="81"/>
                      <a:pt x="366" y="81"/>
                    </a:cubicBezTo>
                    <a:cubicBezTo>
                      <a:pt x="376" y="81"/>
                      <a:pt x="385" y="72"/>
                      <a:pt x="385" y="62"/>
                    </a:cubicBezTo>
                    <a:cubicBezTo>
                      <a:pt x="385" y="51"/>
                      <a:pt x="376" y="43"/>
                      <a:pt x="366" y="43"/>
                    </a:cubicBezTo>
                    <a:cubicBezTo>
                      <a:pt x="330" y="43"/>
                      <a:pt x="330" y="43"/>
                      <a:pt x="330" y="43"/>
                    </a:cubicBezTo>
                    <a:cubicBezTo>
                      <a:pt x="330" y="22"/>
                      <a:pt x="330" y="22"/>
                      <a:pt x="330" y="22"/>
                    </a:cubicBezTo>
                    <a:cubicBezTo>
                      <a:pt x="330" y="10"/>
                      <a:pt x="321" y="0"/>
                      <a:pt x="309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77" y="0"/>
                      <a:pt x="167" y="10"/>
                      <a:pt x="167" y="22"/>
                    </a:cubicBezTo>
                    <a:cubicBezTo>
                      <a:pt x="167" y="43"/>
                      <a:pt x="167" y="43"/>
                      <a:pt x="167" y="43"/>
                    </a:cubicBezTo>
                    <a:cubicBezTo>
                      <a:pt x="119" y="43"/>
                      <a:pt x="119" y="43"/>
                      <a:pt x="119" y="43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19" y="1"/>
                      <a:pt x="8" y="6"/>
                      <a:pt x="4" y="15"/>
                    </a:cubicBezTo>
                    <a:cubicBezTo>
                      <a:pt x="0" y="25"/>
                      <a:pt x="4" y="36"/>
                      <a:pt x="14" y="40"/>
                    </a:cubicBezTo>
                    <a:close/>
                    <a:moveTo>
                      <a:pt x="181" y="22"/>
                    </a:moveTo>
                    <a:cubicBezTo>
                      <a:pt x="181" y="18"/>
                      <a:pt x="184" y="14"/>
                      <a:pt x="188" y="14"/>
                    </a:cubicBezTo>
                    <a:cubicBezTo>
                      <a:pt x="309" y="14"/>
                      <a:pt x="309" y="14"/>
                      <a:pt x="309" y="14"/>
                    </a:cubicBezTo>
                    <a:cubicBezTo>
                      <a:pt x="313" y="14"/>
                      <a:pt x="316" y="18"/>
                      <a:pt x="316" y="2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181" y="43"/>
                      <a:pt x="181" y="43"/>
                      <a:pt x="181" y="43"/>
                    </a:cubicBezTo>
                    <a:lnTo>
                      <a:pt x="18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4160434" y="0"/>
            <a:ext cx="1972011" cy="2015067"/>
            <a:chOff x="4160434" y="0"/>
            <a:chExt cx="1972011" cy="2015067"/>
          </a:xfrm>
        </p:grpSpPr>
        <p:sp>
          <p:nvSpPr>
            <p:cNvPr id="5" name="矩形 4"/>
            <p:cNvSpPr/>
            <p:nvPr/>
          </p:nvSpPr>
          <p:spPr>
            <a:xfrm>
              <a:off x="4160434" y="0"/>
              <a:ext cx="1972011" cy="2015067"/>
            </a:xfrm>
            <a:prstGeom prst="rect">
              <a:avLst/>
            </a:prstGeom>
            <a:solidFill>
              <a:srgbClr val="FF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748201" y="668615"/>
              <a:ext cx="916660" cy="710787"/>
              <a:chOff x="5084175" y="3842708"/>
              <a:chExt cx="916660" cy="710787"/>
            </a:xfrm>
          </p:grpSpPr>
          <p:sp>
            <p:nvSpPr>
              <p:cNvPr id="54" name="Freeform 52"/>
              <p:cNvSpPr>
                <a:spLocks noEditPoints="1"/>
              </p:cNvSpPr>
              <p:nvPr/>
            </p:nvSpPr>
            <p:spPr bwMode="auto">
              <a:xfrm>
                <a:off x="6000835" y="4191339"/>
                <a:ext cx="0" cy="10519"/>
              </a:xfrm>
              <a:custGeom>
                <a:avLst/>
                <a:gdLst>
                  <a:gd name="T0" fmla="*/ 6 h 6"/>
                  <a:gd name="T1" fmla="*/ 6 h 6"/>
                  <a:gd name="T2" fmla="*/ 6 h 6"/>
                  <a:gd name="T3" fmla="*/ 5 h 6"/>
                  <a:gd name="T4" fmla="*/ 5 h 6"/>
                  <a:gd name="T5" fmla="*/ 5 h 6"/>
                  <a:gd name="T6" fmla="*/ 5 h 6"/>
                  <a:gd name="T7" fmla="*/ 5 h 6"/>
                  <a:gd name="T8" fmla="*/ 5 h 6"/>
                  <a:gd name="T9" fmla="*/ 4 h 6"/>
                  <a:gd name="T10" fmla="*/ 5 h 6"/>
                  <a:gd name="T11" fmla="*/ 4 h 6"/>
                  <a:gd name="T12" fmla="*/ 4 h 6"/>
                  <a:gd name="T13" fmla="*/ 4 h 6"/>
                  <a:gd name="T14" fmla="*/ 4 h 6"/>
                  <a:gd name="T15" fmla="*/ 3 h 6"/>
                  <a:gd name="T16" fmla="*/ 4 h 6"/>
                  <a:gd name="T17" fmla="*/ 3 h 6"/>
                  <a:gd name="T18" fmla="*/ 3 h 6"/>
                  <a:gd name="T19" fmla="*/ 3 h 6"/>
                  <a:gd name="T20" fmla="*/ 3 h 6"/>
                  <a:gd name="T21" fmla="*/ 2 h 6"/>
                  <a:gd name="T22" fmla="*/ 3 h 6"/>
                  <a:gd name="T23" fmla="*/ 2 h 6"/>
                  <a:gd name="T24" fmla="*/ 2 h 6"/>
                  <a:gd name="T25" fmla="*/ 2 h 6"/>
                  <a:gd name="T26" fmla="*/ 2 h 6"/>
                  <a:gd name="T27" fmla="*/ 1 h 6"/>
                  <a:gd name="T28" fmla="*/ 2 h 6"/>
                  <a:gd name="T29" fmla="*/ 1 h 6"/>
                  <a:gd name="T30" fmla="*/ 1 h 6"/>
                  <a:gd name="T31" fmla="*/ 1 h 6"/>
                  <a:gd name="T32" fmla="*/ 1 h 6"/>
                  <a:gd name="T33" fmla="*/ 0 h 6"/>
                  <a:gd name="T34" fmla="*/ 0 h 6"/>
                  <a:gd name="T35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FD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5084175" y="4212377"/>
                <a:ext cx="341117" cy="326842"/>
              </a:xfrm>
              <a:custGeom>
                <a:avLst/>
                <a:gdLst>
                  <a:gd name="T0" fmla="*/ 128 w 192"/>
                  <a:gd name="T1" fmla="*/ 138 h 184"/>
                  <a:gd name="T2" fmla="*/ 91 w 192"/>
                  <a:gd name="T3" fmla="*/ 153 h 184"/>
                  <a:gd name="T4" fmla="*/ 54 w 192"/>
                  <a:gd name="T5" fmla="*/ 138 h 184"/>
                  <a:gd name="T6" fmla="*/ 39 w 192"/>
                  <a:gd name="T7" fmla="*/ 101 h 184"/>
                  <a:gd name="T8" fmla="*/ 54 w 192"/>
                  <a:gd name="T9" fmla="*/ 64 h 184"/>
                  <a:gd name="T10" fmla="*/ 96 w 192"/>
                  <a:gd name="T11" fmla="*/ 21 h 184"/>
                  <a:gd name="T12" fmla="*/ 75 w 192"/>
                  <a:gd name="T13" fmla="*/ 0 h 184"/>
                  <a:gd name="T14" fmla="*/ 32 w 192"/>
                  <a:gd name="T15" fmla="*/ 42 h 184"/>
                  <a:gd name="T16" fmla="*/ 32 w 192"/>
                  <a:gd name="T17" fmla="*/ 159 h 184"/>
                  <a:gd name="T18" fmla="*/ 91 w 192"/>
                  <a:gd name="T19" fmla="*/ 184 h 184"/>
                  <a:gd name="T20" fmla="*/ 149 w 192"/>
                  <a:gd name="T21" fmla="*/ 159 h 184"/>
                  <a:gd name="T22" fmla="*/ 192 w 192"/>
                  <a:gd name="T23" fmla="*/ 117 h 184"/>
                  <a:gd name="T24" fmla="*/ 170 w 192"/>
                  <a:gd name="T25" fmla="*/ 95 h 184"/>
                  <a:gd name="T26" fmla="*/ 128 w 192"/>
                  <a:gd name="T27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128" y="138"/>
                    </a:moveTo>
                    <a:cubicBezTo>
                      <a:pt x="118" y="148"/>
                      <a:pt x="105" y="153"/>
                      <a:pt x="91" y="153"/>
                    </a:cubicBezTo>
                    <a:cubicBezTo>
                      <a:pt x="77" y="153"/>
                      <a:pt x="64" y="148"/>
                      <a:pt x="54" y="138"/>
                    </a:cubicBezTo>
                    <a:cubicBezTo>
                      <a:pt x="44" y="128"/>
                      <a:pt x="39" y="115"/>
                      <a:pt x="39" y="101"/>
                    </a:cubicBezTo>
                    <a:cubicBezTo>
                      <a:pt x="39" y="87"/>
                      <a:pt x="44" y="74"/>
                      <a:pt x="54" y="64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0" y="75"/>
                      <a:pt x="0" y="127"/>
                      <a:pt x="32" y="159"/>
                    </a:cubicBezTo>
                    <a:cubicBezTo>
                      <a:pt x="48" y="176"/>
                      <a:pt x="70" y="184"/>
                      <a:pt x="91" y="184"/>
                    </a:cubicBezTo>
                    <a:cubicBezTo>
                      <a:pt x="112" y="184"/>
                      <a:pt x="133" y="176"/>
                      <a:pt x="149" y="159"/>
                    </a:cubicBezTo>
                    <a:cubicBezTo>
                      <a:pt x="192" y="117"/>
                      <a:pt x="192" y="117"/>
                      <a:pt x="192" y="117"/>
                    </a:cubicBezTo>
                    <a:cubicBezTo>
                      <a:pt x="170" y="95"/>
                      <a:pt x="170" y="95"/>
                      <a:pt x="170" y="95"/>
                    </a:cubicBezTo>
                    <a:lnTo>
                      <a:pt x="128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5452342" y="3856983"/>
                <a:ext cx="340366" cy="326842"/>
              </a:xfrm>
              <a:custGeom>
                <a:avLst/>
                <a:gdLst>
                  <a:gd name="T0" fmla="*/ 64 w 192"/>
                  <a:gd name="T1" fmla="*/ 46 h 184"/>
                  <a:gd name="T2" fmla="*/ 101 w 192"/>
                  <a:gd name="T3" fmla="*/ 31 h 184"/>
                  <a:gd name="T4" fmla="*/ 138 w 192"/>
                  <a:gd name="T5" fmla="*/ 46 h 184"/>
                  <a:gd name="T6" fmla="*/ 154 w 192"/>
                  <a:gd name="T7" fmla="*/ 83 h 184"/>
                  <a:gd name="T8" fmla="*/ 138 w 192"/>
                  <a:gd name="T9" fmla="*/ 120 h 184"/>
                  <a:gd name="T10" fmla="*/ 96 w 192"/>
                  <a:gd name="T11" fmla="*/ 163 h 184"/>
                  <a:gd name="T12" fmla="*/ 118 w 192"/>
                  <a:gd name="T13" fmla="*/ 184 h 184"/>
                  <a:gd name="T14" fmla="*/ 160 w 192"/>
                  <a:gd name="T15" fmla="*/ 142 h 184"/>
                  <a:gd name="T16" fmla="*/ 160 w 192"/>
                  <a:gd name="T17" fmla="*/ 25 h 184"/>
                  <a:gd name="T18" fmla="*/ 101 w 192"/>
                  <a:gd name="T19" fmla="*/ 0 h 184"/>
                  <a:gd name="T20" fmla="*/ 43 w 192"/>
                  <a:gd name="T21" fmla="*/ 25 h 184"/>
                  <a:gd name="T22" fmla="*/ 0 w 192"/>
                  <a:gd name="T23" fmla="*/ 67 h 184"/>
                  <a:gd name="T24" fmla="*/ 22 w 192"/>
                  <a:gd name="T25" fmla="*/ 89 h 184"/>
                  <a:gd name="T26" fmla="*/ 64 w 192"/>
                  <a:gd name="T27" fmla="*/ 4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64" y="46"/>
                    </a:moveTo>
                    <a:cubicBezTo>
                      <a:pt x="74" y="36"/>
                      <a:pt x="87" y="31"/>
                      <a:pt x="101" y="31"/>
                    </a:cubicBezTo>
                    <a:cubicBezTo>
                      <a:pt x="115" y="31"/>
                      <a:pt x="128" y="36"/>
                      <a:pt x="138" y="46"/>
                    </a:cubicBezTo>
                    <a:cubicBezTo>
                      <a:pt x="148" y="56"/>
                      <a:pt x="154" y="69"/>
                      <a:pt x="154" y="83"/>
                    </a:cubicBezTo>
                    <a:cubicBezTo>
                      <a:pt x="154" y="97"/>
                      <a:pt x="148" y="110"/>
                      <a:pt x="138" y="120"/>
                    </a:cubicBezTo>
                    <a:cubicBezTo>
                      <a:pt x="96" y="163"/>
                      <a:pt x="96" y="163"/>
                      <a:pt x="96" y="163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60" y="142"/>
                      <a:pt x="160" y="142"/>
                      <a:pt x="160" y="142"/>
                    </a:cubicBezTo>
                    <a:cubicBezTo>
                      <a:pt x="192" y="110"/>
                      <a:pt x="192" y="57"/>
                      <a:pt x="160" y="25"/>
                    </a:cubicBezTo>
                    <a:cubicBezTo>
                      <a:pt x="144" y="8"/>
                      <a:pt x="123" y="0"/>
                      <a:pt x="101" y="0"/>
                    </a:cubicBezTo>
                    <a:cubicBezTo>
                      <a:pt x="80" y="0"/>
                      <a:pt x="59" y="8"/>
                      <a:pt x="43" y="2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2" y="89"/>
                      <a:pt x="22" y="89"/>
                      <a:pt x="22" y="89"/>
                    </a:cubicBez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59"/>
              <p:cNvSpPr>
                <a:spLocks noEditPoints="1"/>
              </p:cNvSpPr>
              <p:nvPr/>
            </p:nvSpPr>
            <p:spPr bwMode="auto">
              <a:xfrm>
                <a:off x="5084175" y="3842708"/>
                <a:ext cx="708533" cy="710787"/>
              </a:xfrm>
              <a:custGeom>
                <a:avLst/>
                <a:gdLst>
                  <a:gd name="T0" fmla="*/ 149 w 399"/>
                  <a:gd name="T1" fmla="*/ 33 h 400"/>
                  <a:gd name="T2" fmla="*/ 32 w 399"/>
                  <a:gd name="T3" fmla="*/ 33 h 400"/>
                  <a:gd name="T4" fmla="*/ 32 w 399"/>
                  <a:gd name="T5" fmla="*/ 150 h 400"/>
                  <a:gd name="T6" fmla="*/ 250 w 399"/>
                  <a:gd name="T7" fmla="*/ 367 h 400"/>
                  <a:gd name="T8" fmla="*/ 367 w 399"/>
                  <a:gd name="T9" fmla="*/ 367 h 400"/>
                  <a:gd name="T10" fmla="*/ 367 w 399"/>
                  <a:gd name="T11" fmla="*/ 250 h 400"/>
                  <a:gd name="T12" fmla="*/ 149 w 399"/>
                  <a:gd name="T13" fmla="*/ 33 h 400"/>
                  <a:gd name="T14" fmla="*/ 286 w 399"/>
                  <a:gd name="T15" fmla="*/ 206 h 400"/>
                  <a:gd name="T16" fmla="*/ 206 w 399"/>
                  <a:gd name="T17" fmla="*/ 286 h 400"/>
                  <a:gd name="T18" fmla="*/ 193 w 399"/>
                  <a:gd name="T19" fmla="*/ 286 h 400"/>
                  <a:gd name="T20" fmla="*/ 114 w 399"/>
                  <a:gd name="T21" fmla="*/ 206 h 400"/>
                  <a:gd name="T22" fmla="*/ 114 w 399"/>
                  <a:gd name="T23" fmla="*/ 194 h 400"/>
                  <a:gd name="T24" fmla="*/ 193 w 399"/>
                  <a:gd name="T25" fmla="*/ 114 h 400"/>
                  <a:gd name="T26" fmla="*/ 206 w 399"/>
                  <a:gd name="T27" fmla="*/ 114 h 400"/>
                  <a:gd name="T28" fmla="*/ 286 w 399"/>
                  <a:gd name="T29" fmla="*/ 194 h 400"/>
                  <a:gd name="T30" fmla="*/ 286 w 399"/>
                  <a:gd name="T31" fmla="*/ 20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9" h="400">
                    <a:moveTo>
                      <a:pt x="149" y="33"/>
                    </a:moveTo>
                    <a:cubicBezTo>
                      <a:pt x="117" y="0"/>
                      <a:pt x="65" y="0"/>
                      <a:pt x="32" y="33"/>
                    </a:cubicBezTo>
                    <a:cubicBezTo>
                      <a:pt x="0" y="65"/>
                      <a:pt x="0" y="118"/>
                      <a:pt x="32" y="150"/>
                    </a:cubicBezTo>
                    <a:cubicBezTo>
                      <a:pt x="250" y="367"/>
                      <a:pt x="250" y="367"/>
                      <a:pt x="250" y="367"/>
                    </a:cubicBezTo>
                    <a:cubicBezTo>
                      <a:pt x="282" y="400"/>
                      <a:pt x="335" y="400"/>
                      <a:pt x="367" y="367"/>
                    </a:cubicBezTo>
                    <a:cubicBezTo>
                      <a:pt x="399" y="335"/>
                      <a:pt x="399" y="283"/>
                      <a:pt x="367" y="250"/>
                    </a:cubicBezTo>
                    <a:lnTo>
                      <a:pt x="149" y="33"/>
                    </a:lnTo>
                    <a:close/>
                    <a:moveTo>
                      <a:pt x="286" y="206"/>
                    </a:moveTo>
                    <a:cubicBezTo>
                      <a:pt x="206" y="286"/>
                      <a:pt x="206" y="286"/>
                      <a:pt x="206" y="286"/>
                    </a:cubicBezTo>
                    <a:cubicBezTo>
                      <a:pt x="202" y="289"/>
                      <a:pt x="197" y="289"/>
                      <a:pt x="193" y="286"/>
                    </a:cubicBezTo>
                    <a:cubicBezTo>
                      <a:pt x="114" y="206"/>
                      <a:pt x="114" y="206"/>
                      <a:pt x="114" y="206"/>
                    </a:cubicBezTo>
                    <a:cubicBezTo>
                      <a:pt x="110" y="203"/>
                      <a:pt x="110" y="197"/>
                      <a:pt x="114" y="194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7" y="111"/>
                      <a:pt x="202" y="111"/>
                      <a:pt x="206" y="114"/>
                    </a:cubicBezTo>
                    <a:cubicBezTo>
                      <a:pt x="286" y="194"/>
                      <a:pt x="286" y="194"/>
                      <a:pt x="286" y="194"/>
                    </a:cubicBezTo>
                    <a:cubicBezTo>
                      <a:pt x="289" y="197"/>
                      <a:pt x="289" y="203"/>
                      <a:pt x="286" y="2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5418531" y="4074126"/>
                <a:ext cx="40573" cy="40573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4 h 23"/>
                  <a:gd name="T4" fmla="*/ 4 w 23"/>
                  <a:gd name="T5" fmla="*/ 4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8"/>
                      <a:pt x="19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5469623" y="4125219"/>
                <a:ext cx="41325" cy="41325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5 h 23"/>
                  <a:gd name="T4" fmla="*/ 4 w 23"/>
                  <a:gd name="T5" fmla="*/ 5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9"/>
                      <a:pt x="19" y="5"/>
                    </a:cubicBezTo>
                    <a:cubicBezTo>
                      <a:pt x="15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5522970" y="4178565"/>
                <a:ext cx="41325" cy="41325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5366687" y="4125219"/>
                <a:ext cx="39071" cy="41325"/>
              </a:xfrm>
              <a:custGeom>
                <a:avLst/>
                <a:gdLst>
                  <a:gd name="T0" fmla="*/ 18 w 22"/>
                  <a:gd name="T1" fmla="*/ 19 h 23"/>
                  <a:gd name="T2" fmla="*/ 18 w 22"/>
                  <a:gd name="T3" fmla="*/ 4 h 23"/>
                  <a:gd name="T4" fmla="*/ 4 w 22"/>
                  <a:gd name="T5" fmla="*/ 4 h 23"/>
                  <a:gd name="T6" fmla="*/ 4 w 22"/>
                  <a:gd name="T7" fmla="*/ 19 h 23"/>
                  <a:gd name="T8" fmla="*/ 18 w 22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8" y="19"/>
                    </a:move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5418531" y="4178565"/>
                <a:ext cx="40573" cy="39071"/>
              </a:xfrm>
              <a:custGeom>
                <a:avLst/>
                <a:gdLst>
                  <a:gd name="T0" fmla="*/ 19 w 23"/>
                  <a:gd name="T1" fmla="*/ 18 h 22"/>
                  <a:gd name="T2" fmla="*/ 19 w 23"/>
                  <a:gd name="T3" fmla="*/ 4 h 22"/>
                  <a:gd name="T4" fmla="*/ 4 w 23"/>
                  <a:gd name="T5" fmla="*/ 4 h 22"/>
                  <a:gd name="T6" fmla="*/ 4 w 23"/>
                  <a:gd name="T7" fmla="*/ 18 h 22"/>
                  <a:gd name="T8" fmla="*/ 19 w 23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19" y="18"/>
                    </a:moveTo>
                    <a:cubicBezTo>
                      <a:pt x="23" y="14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8" y="22"/>
                      <a:pt x="15" y="22"/>
                      <a:pt x="1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5471877" y="4230409"/>
                <a:ext cx="39071" cy="40573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5313340" y="4177063"/>
                <a:ext cx="41325" cy="40573"/>
              </a:xfrm>
              <a:custGeom>
                <a:avLst/>
                <a:gdLst>
                  <a:gd name="T0" fmla="*/ 5 w 23"/>
                  <a:gd name="T1" fmla="*/ 4 h 23"/>
                  <a:gd name="T2" fmla="*/ 5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5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5" y="4"/>
                    </a:moveTo>
                    <a:cubicBezTo>
                      <a:pt x="0" y="8"/>
                      <a:pt x="0" y="15"/>
                      <a:pt x="5" y="19"/>
                    </a:cubicBezTo>
                    <a:cubicBezTo>
                      <a:pt x="9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9" y="0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5366687" y="4230409"/>
                <a:ext cx="40573" cy="40573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5420034" y="4281502"/>
                <a:ext cx="39071" cy="41325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82" name="矩形: 圆角 81"/>
          <p:cNvSpPr/>
          <p:nvPr/>
        </p:nvSpPr>
        <p:spPr>
          <a:xfrm rot="20105565">
            <a:off x="-496756" y="2242608"/>
            <a:ext cx="167289" cy="9053789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387293" y="4504551"/>
            <a:ext cx="74174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品管圈医疗</a:t>
            </a:r>
            <a:r>
              <a:rPr lang="en-US" altLang="zh-CN" sz="5400" b="1" dirty="0" smtClean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QC</a:t>
            </a:r>
            <a:r>
              <a:rPr lang="zh-CN" altLang="en-US" sz="5400" b="1" dirty="0" smtClean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模版</a:t>
            </a:r>
            <a:r>
              <a:rPr lang="en-US" altLang="zh-CN" sz="5400" b="1" dirty="0" smtClean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endParaRPr lang="zh-CN" altLang="en-US" sz="5400" b="1" dirty="0">
              <a:solidFill>
                <a:srgbClr val="E2413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0" y="4085968"/>
            <a:ext cx="12212249" cy="102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2993466" y="6173048"/>
            <a:ext cx="2257946" cy="428709"/>
            <a:chOff x="6096000" y="5430772"/>
            <a:chExt cx="2428041" cy="461004"/>
          </a:xfrm>
        </p:grpSpPr>
        <p:grpSp>
          <p:nvGrpSpPr>
            <p:cNvPr id="87" name="组合 86"/>
            <p:cNvGrpSpPr/>
            <p:nvPr/>
          </p:nvGrpSpPr>
          <p:grpSpPr>
            <a:xfrm>
              <a:off x="6096000" y="5430772"/>
              <a:ext cx="2428041" cy="461004"/>
              <a:chOff x="5632247" y="4822634"/>
              <a:chExt cx="2428041" cy="461004"/>
            </a:xfrm>
          </p:grpSpPr>
          <p:sp>
            <p:nvSpPr>
              <p:cNvPr id="89" name="矩形: 圆角 88"/>
              <p:cNvSpPr/>
              <p:nvPr/>
            </p:nvSpPr>
            <p:spPr>
              <a:xfrm>
                <a:off x="5632247" y="4822634"/>
                <a:ext cx="461004" cy="461004"/>
              </a:xfrm>
              <a:prstGeom prst="roundRect">
                <a:avLst>
                  <a:gd name="adj" fmla="val 8505"/>
                </a:avLst>
              </a:prstGeom>
              <a:solidFill>
                <a:srgbClr val="E2413E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6124161" y="4822634"/>
                <a:ext cx="1936127" cy="426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微软雅黑" panose="020B0503020204020204" pitchFamily="34" charset="-122"/>
                    <a:sym typeface="Arial" panose="020B0604020202020204" pitchFamily="34" charset="0"/>
                  </a:rPr>
                  <a:t>科室</a:t>
                </a:r>
                <a:r>
                  <a:rPr lang="zh-CN" altLang="en-US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：分娩中心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hospital_172243"/>
            <p:cNvSpPr>
              <a:spLocks noChangeAspect="1"/>
            </p:cNvSpPr>
            <p:nvPr/>
          </p:nvSpPr>
          <p:spPr bwMode="auto">
            <a:xfrm>
              <a:off x="6189216" y="5536856"/>
              <a:ext cx="274571" cy="248834"/>
            </a:xfrm>
            <a:custGeom>
              <a:avLst/>
              <a:gdLst>
                <a:gd name="connsiteX0" fmla="*/ 7855 w 337352"/>
                <a:gd name="connsiteY0" fmla="*/ 120900 h 305730"/>
                <a:gd name="connsiteX1" fmla="*/ 16884 w 337352"/>
                <a:gd name="connsiteY1" fmla="*/ 122147 h 305730"/>
                <a:gd name="connsiteX2" fmla="*/ 15594 w 337352"/>
                <a:gd name="connsiteY2" fmla="*/ 130879 h 305730"/>
                <a:gd name="connsiteX3" fmla="*/ 10435 w 337352"/>
                <a:gd name="connsiteY3" fmla="*/ 134621 h 305730"/>
                <a:gd name="connsiteX4" fmla="*/ 6565 w 337352"/>
                <a:gd name="connsiteY4" fmla="*/ 135868 h 305730"/>
                <a:gd name="connsiteX5" fmla="*/ 1406 w 337352"/>
                <a:gd name="connsiteY5" fmla="*/ 133374 h 305730"/>
                <a:gd name="connsiteX6" fmla="*/ 2695 w 337352"/>
                <a:gd name="connsiteY6" fmla="*/ 124642 h 305730"/>
                <a:gd name="connsiteX7" fmla="*/ 7855 w 337352"/>
                <a:gd name="connsiteY7" fmla="*/ 120900 h 305730"/>
                <a:gd name="connsiteX8" fmla="*/ 146648 w 337352"/>
                <a:gd name="connsiteY8" fmla="*/ 113642 h 305730"/>
                <a:gd name="connsiteX9" fmla="*/ 146648 w 337352"/>
                <a:gd name="connsiteY9" fmla="*/ 154811 h 305730"/>
                <a:gd name="connsiteX10" fmla="*/ 140008 w 337352"/>
                <a:gd name="connsiteY10" fmla="*/ 161451 h 305730"/>
                <a:gd name="connsiteX11" fmla="*/ 98839 w 337352"/>
                <a:gd name="connsiteY11" fmla="*/ 161451 h 305730"/>
                <a:gd name="connsiteX12" fmla="*/ 98839 w 337352"/>
                <a:gd name="connsiteY12" fmla="*/ 202619 h 305730"/>
                <a:gd name="connsiteX13" fmla="*/ 140008 w 337352"/>
                <a:gd name="connsiteY13" fmla="*/ 202619 h 305730"/>
                <a:gd name="connsiteX14" fmla="*/ 146648 w 337352"/>
                <a:gd name="connsiteY14" fmla="*/ 209259 h 305730"/>
                <a:gd name="connsiteX15" fmla="*/ 146648 w 337352"/>
                <a:gd name="connsiteY15" fmla="*/ 251755 h 305730"/>
                <a:gd name="connsiteX16" fmla="*/ 189144 w 337352"/>
                <a:gd name="connsiteY16" fmla="*/ 251755 h 305730"/>
                <a:gd name="connsiteX17" fmla="*/ 189144 w 337352"/>
                <a:gd name="connsiteY17" fmla="*/ 209259 h 305730"/>
                <a:gd name="connsiteX18" fmla="*/ 195784 w 337352"/>
                <a:gd name="connsiteY18" fmla="*/ 202619 h 305730"/>
                <a:gd name="connsiteX19" fmla="*/ 236952 w 337352"/>
                <a:gd name="connsiteY19" fmla="*/ 202619 h 305730"/>
                <a:gd name="connsiteX20" fmla="*/ 236952 w 337352"/>
                <a:gd name="connsiteY20" fmla="*/ 161451 h 305730"/>
                <a:gd name="connsiteX21" fmla="*/ 195784 w 337352"/>
                <a:gd name="connsiteY21" fmla="*/ 161451 h 305730"/>
                <a:gd name="connsiteX22" fmla="*/ 189144 w 337352"/>
                <a:gd name="connsiteY22" fmla="*/ 154811 h 305730"/>
                <a:gd name="connsiteX23" fmla="*/ 189144 w 337352"/>
                <a:gd name="connsiteY23" fmla="*/ 113642 h 305730"/>
                <a:gd name="connsiteX24" fmla="*/ 146648 w 337352"/>
                <a:gd name="connsiteY24" fmla="*/ 113642 h 305730"/>
                <a:gd name="connsiteX25" fmla="*/ 140204 w 337352"/>
                <a:gd name="connsiteY25" fmla="*/ 100942 h 305730"/>
                <a:gd name="connsiteX26" fmla="*/ 195587 w 337352"/>
                <a:gd name="connsiteY26" fmla="*/ 100942 h 305730"/>
                <a:gd name="connsiteX27" fmla="*/ 202181 w 337352"/>
                <a:gd name="connsiteY27" fmla="*/ 107535 h 305730"/>
                <a:gd name="connsiteX28" fmla="*/ 202181 w 337352"/>
                <a:gd name="connsiteY28" fmla="*/ 148414 h 305730"/>
                <a:gd name="connsiteX29" fmla="*/ 243059 w 337352"/>
                <a:gd name="connsiteY29" fmla="*/ 148414 h 305730"/>
                <a:gd name="connsiteX30" fmla="*/ 249652 w 337352"/>
                <a:gd name="connsiteY30" fmla="*/ 155007 h 305730"/>
                <a:gd name="connsiteX31" fmla="*/ 249652 w 337352"/>
                <a:gd name="connsiteY31" fmla="*/ 209072 h 305730"/>
                <a:gd name="connsiteX32" fmla="*/ 243059 w 337352"/>
                <a:gd name="connsiteY32" fmla="*/ 216984 h 305730"/>
                <a:gd name="connsiteX33" fmla="*/ 202181 w 337352"/>
                <a:gd name="connsiteY33" fmla="*/ 216984 h 305730"/>
                <a:gd name="connsiteX34" fmla="*/ 202181 w 337352"/>
                <a:gd name="connsiteY34" fmla="*/ 257862 h 305730"/>
                <a:gd name="connsiteX35" fmla="*/ 195587 w 337352"/>
                <a:gd name="connsiteY35" fmla="*/ 264455 h 305730"/>
                <a:gd name="connsiteX36" fmla="*/ 140204 w 337352"/>
                <a:gd name="connsiteY36" fmla="*/ 264455 h 305730"/>
                <a:gd name="connsiteX37" fmla="*/ 133611 w 337352"/>
                <a:gd name="connsiteY37" fmla="*/ 257862 h 305730"/>
                <a:gd name="connsiteX38" fmla="*/ 133611 w 337352"/>
                <a:gd name="connsiteY38" fmla="*/ 216984 h 305730"/>
                <a:gd name="connsiteX39" fmla="*/ 92732 w 337352"/>
                <a:gd name="connsiteY39" fmla="*/ 216984 h 305730"/>
                <a:gd name="connsiteX40" fmla="*/ 86139 w 337352"/>
                <a:gd name="connsiteY40" fmla="*/ 209072 h 305730"/>
                <a:gd name="connsiteX41" fmla="*/ 86139 w 337352"/>
                <a:gd name="connsiteY41" fmla="*/ 155007 h 305730"/>
                <a:gd name="connsiteX42" fmla="*/ 92732 w 337352"/>
                <a:gd name="connsiteY42" fmla="*/ 148414 h 305730"/>
                <a:gd name="connsiteX43" fmla="*/ 133611 w 337352"/>
                <a:gd name="connsiteY43" fmla="*/ 148414 h 305730"/>
                <a:gd name="connsiteX44" fmla="*/ 133611 w 337352"/>
                <a:gd name="connsiteY44" fmla="*/ 107535 h 305730"/>
                <a:gd name="connsiteX45" fmla="*/ 140204 w 337352"/>
                <a:gd name="connsiteY45" fmla="*/ 100942 h 305730"/>
                <a:gd name="connsiteX46" fmla="*/ 204484 w 337352"/>
                <a:gd name="connsiteY46" fmla="*/ 54386 h 305730"/>
                <a:gd name="connsiteX47" fmla="*/ 271057 w 337352"/>
                <a:gd name="connsiteY47" fmla="*/ 104863 h 305730"/>
                <a:gd name="connsiteX48" fmla="*/ 272388 w 337352"/>
                <a:gd name="connsiteY48" fmla="*/ 114162 h 305730"/>
                <a:gd name="connsiteX49" fmla="*/ 267063 w 337352"/>
                <a:gd name="connsiteY49" fmla="*/ 116818 h 305730"/>
                <a:gd name="connsiteX50" fmla="*/ 263068 w 337352"/>
                <a:gd name="connsiteY50" fmla="*/ 115490 h 305730"/>
                <a:gd name="connsiteX51" fmla="*/ 196496 w 337352"/>
                <a:gd name="connsiteY51" fmla="*/ 65013 h 305730"/>
                <a:gd name="connsiteX52" fmla="*/ 195164 w 337352"/>
                <a:gd name="connsiteY52" fmla="*/ 55715 h 305730"/>
                <a:gd name="connsiteX53" fmla="*/ 204484 w 337352"/>
                <a:gd name="connsiteY53" fmla="*/ 54386 h 305730"/>
                <a:gd name="connsiteX54" fmla="*/ 174679 w 337352"/>
                <a:gd name="connsiteY54" fmla="*/ 30590 h 305730"/>
                <a:gd name="connsiteX55" fmla="*/ 188389 w 337352"/>
                <a:gd name="connsiteY55" fmla="*/ 41285 h 305730"/>
                <a:gd name="connsiteX56" fmla="*/ 189760 w 337352"/>
                <a:gd name="connsiteY56" fmla="*/ 50643 h 305730"/>
                <a:gd name="connsiteX57" fmla="*/ 184276 w 337352"/>
                <a:gd name="connsiteY57" fmla="*/ 53317 h 305730"/>
                <a:gd name="connsiteX58" fmla="*/ 180163 w 337352"/>
                <a:gd name="connsiteY58" fmla="*/ 51980 h 305730"/>
                <a:gd name="connsiteX59" fmla="*/ 165081 w 337352"/>
                <a:gd name="connsiteY59" fmla="*/ 41285 h 305730"/>
                <a:gd name="connsiteX60" fmla="*/ 163710 w 337352"/>
                <a:gd name="connsiteY60" fmla="*/ 31927 h 305730"/>
                <a:gd name="connsiteX61" fmla="*/ 174679 w 337352"/>
                <a:gd name="connsiteY61" fmla="*/ 30590 h 305730"/>
                <a:gd name="connsiteX62" fmla="*/ 168689 w 337352"/>
                <a:gd name="connsiteY62" fmla="*/ 15217 h 305730"/>
                <a:gd name="connsiteX63" fmla="*/ 52801 w 337352"/>
                <a:gd name="connsiteY63" fmla="*/ 102529 h 305730"/>
                <a:gd name="connsiteX64" fmla="*/ 52801 w 337352"/>
                <a:gd name="connsiteY64" fmla="*/ 293030 h 305730"/>
                <a:gd name="connsiteX65" fmla="*/ 282989 w 337352"/>
                <a:gd name="connsiteY65" fmla="*/ 293030 h 305730"/>
                <a:gd name="connsiteX66" fmla="*/ 282989 w 337352"/>
                <a:gd name="connsiteY66" fmla="*/ 102529 h 305730"/>
                <a:gd name="connsiteX67" fmla="*/ 164651 w 337352"/>
                <a:gd name="connsiteY67" fmla="*/ 1972 h 305730"/>
                <a:gd name="connsiteX68" fmla="*/ 172555 w 337352"/>
                <a:gd name="connsiteY68" fmla="*/ 1972 h 305730"/>
                <a:gd name="connsiteX69" fmla="*/ 293759 w 337352"/>
                <a:gd name="connsiteY69" fmla="*/ 92705 h 305730"/>
                <a:gd name="connsiteX70" fmla="*/ 334599 w 337352"/>
                <a:gd name="connsiteY70" fmla="*/ 124264 h 305730"/>
                <a:gd name="connsiteX71" fmla="*/ 335916 w 337352"/>
                <a:gd name="connsiteY71" fmla="*/ 133469 h 305730"/>
                <a:gd name="connsiteX72" fmla="*/ 330647 w 337352"/>
                <a:gd name="connsiteY72" fmla="*/ 136099 h 305730"/>
                <a:gd name="connsiteX73" fmla="*/ 326694 w 337352"/>
                <a:gd name="connsiteY73" fmla="*/ 134784 h 305730"/>
                <a:gd name="connsiteX74" fmla="*/ 296394 w 337352"/>
                <a:gd name="connsiteY74" fmla="*/ 112429 h 305730"/>
                <a:gd name="connsiteX75" fmla="*/ 296394 w 337352"/>
                <a:gd name="connsiteY75" fmla="*/ 299155 h 305730"/>
                <a:gd name="connsiteX76" fmla="*/ 289806 w 337352"/>
                <a:gd name="connsiteY76" fmla="*/ 305730 h 305730"/>
                <a:gd name="connsiteX77" fmla="*/ 47399 w 337352"/>
                <a:gd name="connsiteY77" fmla="*/ 305730 h 305730"/>
                <a:gd name="connsiteX78" fmla="*/ 40812 w 337352"/>
                <a:gd name="connsiteY78" fmla="*/ 299155 h 305730"/>
                <a:gd name="connsiteX79" fmla="*/ 40812 w 337352"/>
                <a:gd name="connsiteY79" fmla="*/ 112429 h 305730"/>
                <a:gd name="connsiteX80" fmla="*/ 32908 w 337352"/>
                <a:gd name="connsiteY80" fmla="*/ 117690 h 305730"/>
                <a:gd name="connsiteX81" fmla="*/ 23686 w 337352"/>
                <a:gd name="connsiteY81" fmla="*/ 116375 h 305730"/>
                <a:gd name="connsiteX82" fmla="*/ 25003 w 337352"/>
                <a:gd name="connsiteY82" fmla="*/ 107169 h 305730"/>
                <a:gd name="connsiteX83" fmla="*/ 164651 w 337352"/>
                <a:gd name="connsiteY83" fmla="*/ 1972 h 30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37352" h="305730">
                  <a:moveTo>
                    <a:pt x="7855" y="120900"/>
                  </a:moveTo>
                  <a:cubicBezTo>
                    <a:pt x="10435" y="118405"/>
                    <a:pt x="15594" y="118405"/>
                    <a:pt x="16884" y="122147"/>
                  </a:cubicBezTo>
                  <a:cubicBezTo>
                    <a:pt x="19464" y="124642"/>
                    <a:pt x="18174" y="128384"/>
                    <a:pt x="15594" y="130879"/>
                  </a:cubicBezTo>
                  <a:cubicBezTo>
                    <a:pt x="15594" y="130879"/>
                    <a:pt x="15594" y="130879"/>
                    <a:pt x="10435" y="134621"/>
                  </a:cubicBezTo>
                  <a:cubicBezTo>
                    <a:pt x="9145" y="135868"/>
                    <a:pt x="7855" y="135868"/>
                    <a:pt x="6565" y="135868"/>
                  </a:cubicBezTo>
                  <a:cubicBezTo>
                    <a:pt x="5275" y="135868"/>
                    <a:pt x="2695" y="134621"/>
                    <a:pt x="1406" y="133374"/>
                  </a:cubicBezTo>
                  <a:cubicBezTo>
                    <a:pt x="-1174" y="130879"/>
                    <a:pt x="116" y="125889"/>
                    <a:pt x="2695" y="124642"/>
                  </a:cubicBezTo>
                  <a:cubicBezTo>
                    <a:pt x="2695" y="124642"/>
                    <a:pt x="2695" y="124642"/>
                    <a:pt x="7855" y="120900"/>
                  </a:cubicBezTo>
                  <a:close/>
                  <a:moveTo>
                    <a:pt x="146648" y="113642"/>
                  </a:moveTo>
                  <a:cubicBezTo>
                    <a:pt x="146648" y="113642"/>
                    <a:pt x="146648" y="113642"/>
                    <a:pt x="146648" y="154811"/>
                  </a:cubicBezTo>
                  <a:cubicBezTo>
                    <a:pt x="146648" y="158795"/>
                    <a:pt x="143992" y="161451"/>
                    <a:pt x="140008" y="161451"/>
                  </a:cubicBezTo>
                  <a:cubicBezTo>
                    <a:pt x="140008" y="161451"/>
                    <a:pt x="140008" y="161451"/>
                    <a:pt x="98839" y="161451"/>
                  </a:cubicBezTo>
                  <a:cubicBezTo>
                    <a:pt x="98839" y="161451"/>
                    <a:pt x="98839" y="161451"/>
                    <a:pt x="98839" y="202619"/>
                  </a:cubicBezTo>
                  <a:cubicBezTo>
                    <a:pt x="98839" y="202619"/>
                    <a:pt x="98839" y="202619"/>
                    <a:pt x="140008" y="202619"/>
                  </a:cubicBezTo>
                  <a:cubicBezTo>
                    <a:pt x="143992" y="202619"/>
                    <a:pt x="146648" y="206603"/>
                    <a:pt x="146648" y="209259"/>
                  </a:cubicBezTo>
                  <a:cubicBezTo>
                    <a:pt x="146648" y="209259"/>
                    <a:pt x="146648" y="209259"/>
                    <a:pt x="146648" y="251755"/>
                  </a:cubicBezTo>
                  <a:cubicBezTo>
                    <a:pt x="146648" y="251755"/>
                    <a:pt x="146648" y="251755"/>
                    <a:pt x="189144" y="251755"/>
                  </a:cubicBezTo>
                  <a:cubicBezTo>
                    <a:pt x="189144" y="251755"/>
                    <a:pt x="189144" y="251755"/>
                    <a:pt x="189144" y="209259"/>
                  </a:cubicBezTo>
                  <a:cubicBezTo>
                    <a:pt x="189144" y="206603"/>
                    <a:pt x="191800" y="202619"/>
                    <a:pt x="195784" y="202619"/>
                  </a:cubicBezTo>
                  <a:cubicBezTo>
                    <a:pt x="195784" y="202619"/>
                    <a:pt x="195784" y="202619"/>
                    <a:pt x="236952" y="202619"/>
                  </a:cubicBezTo>
                  <a:lnTo>
                    <a:pt x="236952" y="161451"/>
                  </a:lnTo>
                  <a:cubicBezTo>
                    <a:pt x="236952" y="161451"/>
                    <a:pt x="236952" y="161451"/>
                    <a:pt x="195784" y="161451"/>
                  </a:cubicBezTo>
                  <a:cubicBezTo>
                    <a:pt x="191800" y="161451"/>
                    <a:pt x="189144" y="158795"/>
                    <a:pt x="189144" y="154811"/>
                  </a:cubicBezTo>
                  <a:cubicBezTo>
                    <a:pt x="189144" y="154811"/>
                    <a:pt x="189144" y="154811"/>
                    <a:pt x="189144" y="113642"/>
                  </a:cubicBezTo>
                  <a:cubicBezTo>
                    <a:pt x="189144" y="113642"/>
                    <a:pt x="189144" y="113642"/>
                    <a:pt x="146648" y="113642"/>
                  </a:cubicBezTo>
                  <a:close/>
                  <a:moveTo>
                    <a:pt x="140204" y="100942"/>
                  </a:moveTo>
                  <a:cubicBezTo>
                    <a:pt x="140204" y="100942"/>
                    <a:pt x="140204" y="100942"/>
                    <a:pt x="195587" y="100942"/>
                  </a:cubicBezTo>
                  <a:cubicBezTo>
                    <a:pt x="198225" y="100942"/>
                    <a:pt x="202181" y="103579"/>
                    <a:pt x="202181" y="107535"/>
                  </a:cubicBezTo>
                  <a:cubicBezTo>
                    <a:pt x="202181" y="107535"/>
                    <a:pt x="202181" y="107535"/>
                    <a:pt x="202181" y="148414"/>
                  </a:cubicBezTo>
                  <a:cubicBezTo>
                    <a:pt x="202181" y="148414"/>
                    <a:pt x="202181" y="148414"/>
                    <a:pt x="243059" y="148414"/>
                  </a:cubicBezTo>
                  <a:cubicBezTo>
                    <a:pt x="247015" y="148414"/>
                    <a:pt x="249652" y="151051"/>
                    <a:pt x="249652" y="155007"/>
                  </a:cubicBezTo>
                  <a:cubicBezTo>
                    <a:pt x="249652" y="155007"/>
                    <a:pt x="249652" y="155007"/>
                    <a:pt x="249652" y="209072"/>
                  </a:cubicBezTo>
                  <a:cubicBezTo>
                    <a:pt x="249652" y="213028"/>
                    <a:pt x="247015" y="216984"/>
                    <a:pt x="243059" y="216984"/>
                  </a:cubicBezTo>
                  <a:cubicBezTo>
                    <a:pt x="243059" y="216984"/>
                    <a:pt x="243059" y="216984"/>
                    <a:pt x="202181" y="216984"/>
                  </a:cubicBezTo>
                  <a:cubicBezTo>
                    <a:pt x="202181" y="216984"/>
                    <a:pt x="202181" y="216984"/>
                    <a:pt x="202181" y="257862"/>
                  </a:cubicBezTo>
                  <a:cubicBezTo>
                    <a:pt x="202181" y="261818"/>
                    <a:pt x="198225" y="264455"/>
                    <a:pt x="195587" y="264455"/>
                  </a:cubicBezTo>
                  <a:cubicBezTo>
                    <a:pt x="195587" y="264455"/>
                    <a:pt x="195587" y="264455"/>
                    <a:pt x="140204" y="264455"/>
                  </a:cubicBezTo>
                  <a:cubicBezTo>
                    <a:pt x="136248" y="264455"/>
                    <a:pt x="133611" y="261818"/>
                    <a:pt x="133611" y="257862"/>
                  </a:cubicBezTo>
                  <a:cubicBezTo>
                    <a:pt x="133611" y="257862"/>
                    <a:pt x="133611" y="257862"/>
                    <a:pt x="133611" y="216984"/>
                  </a:cubicBezTo>
                  <a:cubicBezTo>
                    <a:pt x="133611" y="216984"/>
                    <a:pt x="133611" y="216984"/>
                    <a:pt x="92732" y="216984"/>
                  </a:cubicBezTo>
                  <a:cubicBezTo>
                    <a:pt x="88776" y="216984"/>
                    <a:pt x="86139" y="213028"/>
                    <a:pt x="86139" y="209072"/>
                  </a:cubicBezTo>
                  <a:cubicBezTo>
                    <a:pt x="86139" y="209072"/>
                    <a:pt x="86139" y="209072"/>
                    <a:pt x="86139" y="155007"/>
                  </a:cubicBezTo>
                  <a:cubicBezTo>
                    <a:pt x="86139" y="151051"/>
                    <a:pt x="88776" y="148414"/>
                    <a:pt x="92732" y="148414"/>
                  </a:cubicBezTo>
                  <a:cubicBezTo>
                    <a:pt x="92732" y="148414"/>
                    <a:pt x="92732" y="148414"/>
                    <a:pt x="133611" y="148414"/>
                  </a:cubicBezTo>
                  <a:cubicBezTo>
                    <a:pt x="133611" y="148414"/>
                    <a:pt x="133611" y="148414"/>
                    <a:pt x="133611" y="107535"/>
                  </a:cubicBezTo>
                  <a:cubicBezTo>
                    <a:pt x="133611" y="103579"/>
                    <a:pt x="136248" y="100942"/>
                    <a:pt x="140204" y="100942"/>
                  </a:cubicBezTo>
                  <a:close/>
                  <a:moveTo>
                    <a:pt x="204484" y="54386"/>
                  </a:moveTo>
                  <a:cubicBezTo>
                    <a:pt x="204484" y="54386"/>
                    <a:pt x="204484" y="54386"/>
                    <a:pt x="271057" y="104863"/>
                  </a:cubicBezTo>
                  <a:cubicBezTo>
                    <a:pt x="275051" y="107519"/>
                    <a:pt x="275051" y="111504"/>
                    <a:pt x="272388" y="114162"/>
                  </a:cubicBezTo>
                  <a:cubicBezTo>
                    <a:pt x="271057" y="116818"/>
                    <a:pt x="269725" y="116818"/>
                    <a:pt x="267063" y="116818"/>
                  </a:cubicBezTo>
                  <a:cubicBezTo>
                    <a:pt x="265731" y="116818"/>
                    <a:pt x="264400" y="116818"/>
                    <a:pt x="263068" y="115490"/>
                  </a:cubicBezTo>
                  <a:cubicBezTo>
                    <a:pt x="263068" y="115490"/>
                    <a:pt x="263068" y="115490"/>
                    <a:pt x="196496" y="65013"/>
                  </a:cubicBezTo>
                  <a:cubicBezTo>
                    <a:pt x="193833" y="62356"/>
                    <a:pt x="192501" y="58371"/>
                    <a:pt x="195164" y="55715"/>
                  </a:cubicBezTo>
                  <a:cubicBezTo>
                    <a:pt x="197827" y="53058"/>
                    <a:pt x="201821" y="51730"/>
                    <a:pt x="204484" y="54386"/>
                  </a:cubicBezTo>
                  <a:close/>
                  <a:moveTo>
                    <a:pt x="174679" y="30590"/>
                  </a:moveTo>
                  <a:cubicBezTo>
                    <a:pt x="174679" y="30590"/>
                    <a:pt x="174679" y="30590"/>
                    <a:pt x="188389" y="41285"/>
                  </a:cubicBezTo>
                  <a:cubicBezTo>
                    <a:pt x="191131" y="43959"/>
                    <a:pt x="192502" y="47969"/>
                    <a:pt x="189760" y="50643"/>
                  </a:cubicBezTo>
                  <a:cubicBezTo>
                    <a:pt x="188389" y="53317"/>
                    <a:pt x="187018" y="53317"/>
                    <a:pt x="184276" y="53317"/>
                  </a:cubicBezTo>
                  <a:cubicBezTo>
                    <a:pt x="182905" y="53317"/>
                    <a:pt x="181534" y="53317"/>
                    <a:pt x="180163" y="51980"/>
                  </a:cubicBezTo>
                  <a:cubicBezTo>
                    <a:pt x="180163" y="51980"/>
                    <a:pt x="180163" y="51980"/>
                    <a:pt x="165081" y="41285"/>
                  </a:cubicBezTo>
                  <a:cubicBezTo>
                    <a:pt x="162339" y="39948"/>
                    <a:pt x="162339" y="34601"/>
                    <a:pt x="163710" y="31927"/>
                  </a:cubicBezTo>
                  <a:cubicBezTo>
                    <a:pt x="166452" y="29254"/>
                    <a:pt x="170566" y="27917"/>
                    <a:pt x="174679" y="30590"/>
                  </a:cubicBezTo>
                  <a:close/>
                  <a:moveTo>
                    <a:pt x="168689" y="15217"/>
                  </a:moveTo>
                  <a:lnTo>
                    <a:pt x="52801" y="102529"/>
                  </a:lnTo>
                  <a:lnTo>
                    <a:pt x="52801" y="293030"/>
                  </a:lnTo>
                  <a:lnTo>
                    <a:pt x="282989" y="293030"/>
                  </a:lnTo>
                  <a:lnTo>
                    <a:pt x="282989" y="102529"/>
                  </a:lnTo>
                  <a:close/>
                  <a:moveTo>
                    <a:pt x="164651" y="1972"/>
                  </a:moveTo>
                  <a:cubicBezTo>
                    <a:pt x="167286" y="-658"/>
                    <a:pt x="169921" y="-658"/>
                    <a:pt x="172555" y="1972"/>
                  </a:cubicBezTo>
                  <a:cubicBezTo>
                    <a:pt x="172555" y="1972"/>
                    <a:pt x="172555" y="1972"/>
                    <a:pt x="293759" y="92705"/>
                  </a:cubicBezTo>
                  <a:cubicBezTo>
                    <a:pt x="293759" y="92705"/>
                    <a:pt x="293759" y="92705"/>
                    <a:pt x="334599" y="124264"/>
                  </a:cubicBezTo>
                  <a:cubicBezTo>
                    <a:pt x="337234" y="125579"/>
                    <a:pt x="338551" y="130839"/>
                    <a:pt x="335916" y="133469"/>
                  </a:cubicBezTo>
                  <a:cubicBezTo>
                    <a:pt x="334599" y="134784"/>
                    <a:pt x="331964" y="136099"/>
                    <a:pt x="330647" y="136099"/>
                  </a:cubicBezTo>
                  <a:cubicBezTo>
                    <a:pt x="329329" y="136099"/>
                    <a:pt x="328012" y="136099"/>
                    <a:pt x="326694" y="134784"/>
                  </a:cubicBezTo>
                  <a:cubicBezTo>
                    <a:pt x="326694" y="134784"/>
                    <a:pt x="326694" y="134784"/>
                    <a:pt x="296394" y="112429"/>
                  </a:cubicBezTo>
                  <a:cubicBezTo>
                    <a:pt x="296394" y="112429"/>
                    <a:pt x="296394" y="112429"/>
                    <a:pt x="296394" y="299155"/>
                  </a:cubicBezTo>
                  <a:cubicBezTo>
                    <a:pt x="296394" y="303100"/>
                    <a:pt x="293759" y="305730"/>
                    <a:pt x="289806" y="305730"/>
                  </a:cubicBezTo>
                  <a:cubicBezTo>
                    <a:pt x="289806" y="305730"/>
                    <a:pt x="289806" y="305730"/>
                    <a:pt x="47399" y="305730"/>
                  </a:cubicBezTo>
                  <a:cubicBezTo>
                    <a:pt x="43447" y="305730"/>
                    <a:pt x="40812" y="303100"/>
                    <a:pt x="40812" y="299155"/>
                  </a:cubicBezTo>
                  <a:cubicBezTo>
                    <a:pt x="40812" y="299155"/>
                    <a:pt x="40812" y="299155"/>
                    <a:pt x="40812" y="112429"/>
                  </a:cubicBezTo>
                  <a:cubicBezTo>
                    <a:pt x="40812" y="112429"/>
                    <a:pt x="40812" y="112429"/>
                    <a:pt x="32908" y="117690"/>
                  </a:cubicBezTo>
                  <a:cubicBezTo>
                    <a:pt x="28955" y="120319"/>
                    <a:pt x="25003" y="120319"/>
                    <a:pt x="23686" y="116375"/>
                  </a:cubicBezTo>
                  <a:cubicBezTo>
                    <a:pt x="21051" y="113745"/>
                    <a:pt x="21051" y="109799"/>
                    <a:pt x="25003" y="107169"/>
                  </a:cubicBezTo>
                  <a:cubicBezTo>
                    <a:pt x="25003" y="107169"/>
                    <a:pt x="25003" y="107169"/>
                    <a:pt x="164651" y="197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291523" y="6163192"/>
            <a:ext cx="2440389" cy="448420"/>
            <a:chOff x="5784878" y="6396498"/>
            <a:chExt cx="2624226" cy="482200"/>
          </a:xfrm>
        </p:grpSpPr>
        <p:grpSp>
          <p:nvGrpSpPr>
            <p:cNvPr id="92" name="组合 91"/>
            <p:cNvGrpSpPr/>
            <p:nvPr/>
          </p:nvGrpSpPr>
          <p:grpSpPr>
            <a:xfrm>
              <a:off x="5784878" y="6396498"/>
              <a:ext cx="2624226" cy="482200"/>
              <a:chOff x="5630482" y="4810323"/>
              <a:chExt cx="2624226" cy="482200"/>
            </a:xfrm>
          </p:grpSpPr>
          <p:sp>
            <p:nvSpPr>
              <p:cNvPr id="94" name="矩形: 圆角 93"/>
              <p:cNvSpPr/>
              <p:nvPr/>
            </p:nvSpPr>
            <p:spPr>
              <a:xfrm>
                <a:off x="5630482" y="4831519"/>
                <a:ext cx="461004" cy="461004"/>
              </a:xfrm>
              <a:prstGeom prst="roundRect">
                <a:avLst>
                  <a:gd name="adj" fmla="val 10137"/>
                </a:avLst>
              </a:prstGeom>
              <a:solidFill>
                <a:srgbClr val="4AA6C9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6091486" y="4810323"/>
                <a:ext cx="2163222" cy="455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l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汇报人</a:t>
                </a:r>
                <a:r>
                  <a:rPr lang="zh-CN" altLang="en-US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：</a:t>
                </a:r>
                <a:r>
                  <a:rPr lang="en-US" altLang="zh-CN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亮亮图文</a:t>
                </a:r>
                <a:endParaRPr lang="en-US" altLang="zh-CN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3" name="microphone_108344"/>
            <p:cNvSpPr>
              <a:spLocks noChangeAspect="1"/>
            </p:cNvSpPr>
            <p:nvPr/>
          </p:nvSpPr>
          <p:spPr bwMode="auto">
            <a:xfrm>
              <a:off x="5916155" y="6501699"/>
              <a:ext cx="201780" cy="292995"/>
            </a:xfrm>
            <a:custGeom>
              <a:avLst/>
              <a:gdLst>
                <a:gd name="connsiteX0" fmla="*/ 87911 w 231775"/>
                <a:gd name="connsiteY0" fmla="*/ 314325 h 336550"/>
                <a:gd name="connsiteX1" fmla="*/ 103187 w 231775"/>
                <a:gd name="connsiteY1" fmla="*/ 314325 h 336550"/>
                <a:gd name="connsiteX2" fmla="*/ 103187 w 231775"/>
                <a:gd name="connsiteY2" fmla="*/ 314996 h 336550"/>
                <a:gd name="connsiteX3" fmla="*/ 115094 w 231775"/>
                <a:gd name="connsiteY3" fmla="*/ 325438 h 336550"/>
                <a:gd name="connsiteX4" fmla="*/ 127000 w 231775"/>
                <a:gd name="connsiteY4" fmla="*/ 314996 h 336550"/>
                <a:gd name="connsiteX5" fmla="*/ 127000 w 231775"/>
                <a:gd name="connsiteY5" fmla="*/ 314325 h 336550"/>
                <a:gd name="connsiteX6" fmla="*/ 136870 w 231775"/>
                <a:gd name="connsiteY6" fmla="*/ 314325 h 336550"/>
                <a:gd name="connsiteX7" fmla="*/ 143864 w 231775"/>
                <a:gd name="connsiteY7" fmla="*/ 314325 h 336550"/>
                <a:gd name="connsiteX8" fmla="*/ 155575 w 231775"/>
                <a:gd name="connsiteY8" fmla="*/ 324784 h 336550"/>
                <a:gd name="connsiteX9" fmla="*/ 143864 w 231775"/>
                <a:gd name="connsiteY9" fmla="*/ 336550 h 336550"/>
                <a:gd name="connsiteX10" fmla="*/ 87911 w 231775"/>
                <a:gd name="connsiteY10" fmla="*/ 336550 h 336550"/>
                <a:gd name="connsiteX11" fmla="*/ 76200 w 231775"/>
                <a:gd name="connsiteY11" fmla="*/ 324784 h 336550"/>
                <a:gd name="connsiteX12" fmla="*/ 87911 w 231775"/>
                <a:gd name="connsiteY12" fmla="*/ 314325 h 336550"/>
                <a:gd name="connsiteX13" fmla="*/ 103187 w 231775"/>
                <a:gd name="connsiteY13" fmla="*/ 287938 h 336550"/>
                <a:gd name="connsiteX14" fmla="*/ 115888 w 231775"/>
                <a:gd name="connsiteY14" fmla="*/ 290512 h 336550"/>
                <a:gd name="connsiteX15" fmla="*/ 127000 w 231775"/>
                <a:gd name="connsiteY15" fmla="*/ 288260 h 336550"/>
                <a:gd name="connsiteX16" fmla="*/ 127000 w 231775"/>
                <a:gd name="connsiteY16" fmla="*/ 299577 h 336550"/>
                <a:gd name="connsiteX17" fmla="*/ 127000 w 231775"/>
                <a:gd name="connsiteY17" fmla="*/ 310427 h 336550"/>
                <a:gd name="connsiteX18" fmla="*/ 127000 w 231775"/>
                <a:gd name="connsiteY18" fmla="*/ 314325 h 336550"/>
                <a:gd name="connsiteX19" fmla="*/ 120259 w 231775"/>
                <a:gd name="connsiteY19" fmla="*/ 314325 h 336550"/>
                <a:gd name="connsiteX20" fmla="*/ 103187 w 231775"/>
                <a:gd name="connsiteY20" fmla="*/ 314325 h 336550"/>
                <a:gd name="connsiteX21" fmla="*/ 103187 w 231775"/>
                <a:gd name="connsiteY21" fmla="*/ 293866 h 336550"/>
                <a:gd name="connsiteX22" fmla="*/ 115094 w 231775"/>
                <a:gd name="connsiteY22" fmla="*/ 266700 h 336550"/>
                <a:gd name="connsiteX23" fmla="*/ 115505 w 231775"/>
                <a:gd name="connsiteY23" fmla="*/ 266867 h 336550"/>
                <a:gd name="connsiteX24" fmla="*/ 114957 w 231775"/>
                <a:gd name="connsiteY24" fmla="*/ 266755 h 336550"/>
                <a:gd name="connsiteX25" fmla="*/ 219923 w 231775"/>
                <a:gd name="connsiteY25" fmla="*/ 163512 h 336550"/>
                <a:gd name="connsiteX26" fmla="*/ 231775 w 231775"/>
                <a:gd name="connsiteY26" fmla="*/ 173986 h 336550"/>
                <a:gd name="connsiteX27" fmla="*/ 161218 w 231775"/>
                <a:gd name="connsiteY27" fmla="*/ 281326 h 336550"/>
                <a:gd name="connsiteX28" fmla="*/ 127000 w 231775"/>
                <a:gd name="connsiteY28" fmla="*/ 288260 h 336550"/>
                <a:gd name="connsiteX29" fmla="*/ 127000 w 231775"/>
                <a:gd name="connsiteY29" fmla="*/ 278447 h 336550"/>
                <a:gd name="connsiteX30" fmla="*/ 123527 w 231775"/>
                <a:gd name="connsiteY30" fmla="*/ 270126 h 336550"/>
                <a:gd name="connsiteX31" fmla="*/ 115505 w 231775"/>
                <a:gd name="connsiteY31" fmla="*/ 266867 h 336550"/>
                <a:gd name="connsiteX32" fmla="*/ 115888 w 231775"/>
                <a:gd name="connsiteY32" fmla="*/ 266945 h 336550"/>
                <a:gd name="connsiteX33" fmla="*/ 208071 w 231775"/>
                <a:gd name="connsiteY33" fmla="*/ 173986 h 336550"/>
                <a:gd name="connsiteX34" fmla="*/ 219923 w 231775"/>
                <a:gd name="connsiteY34" fmla="*/ 163512 h 336550"/>
                <a:gd name="connsiteX35" fmla="*/ 11852 w 231775"/>
                <a:gd name="connsiteY35" fmla="*/ 163512 h 336550"/>
                <a:gd name="connsiteX36" fmla="*/ 23704 w 231775"/>
                <a:gd name="connsiteY36" fmla="*/ 173986 h 336550"/>
                <a:gd name="connsiteX37" fmla="*/ 79817 w 231775"/>
                <a:gd name="connsiteY37" fmla="*/ 259600 h 336550"/>
                <a:gd name="connsiteX38" fmla="*/ 114957 w 231775"/>
                <a:gd name="connsiteY38" fmla="*/ 266755 h 336550"/>
                <a:gd name="connsiteX39" fmla="*/ 106660 w 231775"/>
                <a:gd name="connsiteY39" fmla="*/ 270126 h 336550"/>
                <a:gd name="connsiteX40" fmla="*/ 103187 w 231775"/>
                <a:gd name="connsiteY40" fmla="*/ 278447 h 336550"/>
                <a:gd name="connsiteX41" fmla="*/ 103187 w 231775"/>
                <a:gd name="connsiteY41" fmla="*/ 280375 h 336550"/>
                <a:gd name="connsiteX42" fmla="*/ 103187 w 231775"/>
                <a:gd name="connsiteY42" fmla="*/ 287938 h 336550"/>
                <a:gd name="connsiteX43" fmla="*/ 70557 w 231775"/>
                <a:gd name="connsiteY43" fmla="*/ 281326 h 336550"/>
                <a:gd name="connsiteX44" fmla="*/ 0 w 231775"/>
                <a:gd name="connsiteY44" fmla="*/ 173986 h 336550"/>
                <a:gd name="connsiteX45" fmla="*/ 11852 w 231775"/>
                <a:gd name="connsiteY45" fmla="*/ 163512 h 336550"/>
                <a:gd name="connsiteX46" fmla="*/ 115094 w 231775"/>
                <a:gd name="connsiteY46" fmla="*/ 22225 h 336550"/>
                <a:gd name="connsiteX47" fmla="*/ 60325 w 231775"/>
                <a:gd name="connsiteY47" fmla="*/ 77506 h 336550"/>
                <a:gd name="connsiteX48" fmla="*/ 60325 w 231775"/>
                <a:gd name="connsiteY48" fmla="*/ 174906 h 336550"/>
                <a:gd name="connsiteX49" fmla="*/ 115094 w 231775"/>
                <a:gd name="connsiteY49" fmla="*/ 230188 h 336550"/>
                <a:gd name="connsiteX50" fmla="*/ 169863 w 231775"/>
                <a:gd name="connsiteY50" fmla="*/ 174906 h 336550"/>
                <a:gd name="connsiteX51" fmla="*/ 169863 w 231775"/>
                <a:gd name="connsiteY51" fmla="*/ 77506 h 336550"/>
                <a:gd name="connsiteX52" fmla="*/ 115094 w 231775"/>
                <a:gd name="connsiteY52" fmla="*/ 22225 h 336550"/>
                <a:gd name="connsiteX53" fmla="*/ 115888 w 231775"/>
                <a:gd name="connsiteY53" fmla="*/ 0 h 336550"/>
                <a:gd name="connsiteX54" fmla="*/ 193675 w 231775"/>
                <a:gd name="connsiteY54" fmla="*/ 77564 h 336550"/>
                <a:gd name="connsiteX55" fmla="*/ 193675 w 231775"/>
                <a:gd name="connsiteY55" fmla="*/ 174848 h 336550"/>
                <a:gd name="connsiteX56" fmla="*/ 115888 w 231775"/>
                <a:gd name="connsiteY56" fmla="*/ 252413 h 336550"/>
                <a:gd name="connsiteX57" fmla="*/ 38100 w 231775"/>
                <a:gd name="connsiteY57" fmla="*/ 173534 h 336550"/>
                <a:gd name="connsiteX58" fmla="*/ 38100 w 231775"/>
                <a:gd name="connsiteY58" fmla="*/ 77564 h 336550"/>
                <a:gd name="connsiteX59" fmla="*/ 115888 w 231775"/>
                <a:gd name="connsiteY5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31775" h="336550">
                  <a:moveTo>
                    <a:pt x="87911" y="314325"/>
                  </a:moveTo>
                  <a:lnTo>
                    <a:pt x="103187" y="314325"/>
                  </a:lnTo>
                  <a:lnTo>
                    <a:pt x="103187" y="314996"/>
                  </a:lnTo>
                  <a:cubicBezTo>
                    <a:pt x="103187" y="320217"/>
                    <a:pt x="108479" y="325438"/>
                    <a:pt x="115094" y="325438"/>
                  </a:cubicBezTo>
                  <a:cubicBezTo>
                    <a:pt x="121708" y="325438"/>
                    <a:pt x="127000" y="320217"/>
                    <a:pt x="127000" y="314996"/>
                  </a:cubicBezTo>
                  <a:lnTo>
                    <a:pt x="127000" y="314325"/>
                  </a:lnTo>
                  <a:lnTo>
                    <a:pt x="136870" y="314325"/>
                  </a:lnTo>
                  <a:cubicBezTo>
                    <a:pt x="143864" y="314325"/>
                    <a:pt x="143864" y="314325"/>
                    <a:pt x="143864" y="314325"/>
                  </a:cubicBezTo>
                  <a:cubicBezTo>
                    <a:pt x="150370" y="314325"/>
                    <a:pt x="155575" y="319555"/>
                    <a:pt x="155575" y="324784"/>
                  </a:cubicBezTo>
                  <a:cubicBezTo>
                    <a:pt x="155575" y="331321"/>
                    <a:pt x="150370" y="336550"/>
                    <a:pt x="143864" y="336550"/>
                  </a:cubicBezTo>
                  <a:cubicBezTo>
                    <a:pt x="87911" y="336550"/>
                    <a:pt x="87911" y="336550"/>
                    <a:pt x="87911" y="336550"/>
                  </a:cubicBezTo>
                  <a:cubicBezTo>
                    <a:pt x="81405" y="336550"/>
                    <a:pt x="76200" y="331321"/>
                    <a:pt x="76200" y="324784"/>
                  </a:cubicBezTo>
                  <a:cubicBezTo>
                    <a:pt x="76200" y="319555"/>
                    <a:pt x="81405" y="314325"/>
                    <a:pt x="87911" y="314325"/>
                  </a:cubicBezTo>
                  <a:close/>
                  <a:moveTo>
                    <a:pt x="103187" y="287938"/>
                  </a:moveTo>
                  <a:lnTo>
                    <a:pt x="115888" y="290512"/>
                  </a:lnTo>
                  <a:lnTo>
                    <a:pt x="127000" y="288260"/>
                  </a:lnTo>
                  <a:lnTo>
                    <a:pt x="127000" y="299577"/>
                  </a:lnTo>
                  <a:cubicBezTo>
                    <a:pt x="127000" y="304716"/>
                    <a:pt x="127000" y="308143"/>
                    <a:pt x="127000" y="310427"/>
                  </a:cubicBezTo>
                  <a:lnTo>
                    <a:pt x="127000" y="314325"/>
                  </a:lnTo>
                  <a:lnTo>
                    <a:pt x="120259" y="314325"/>
                  </a:lnTo>
                  <a:lnTo>
                    <a:pt x="103187" y="314325"/>
                  </a:lnTo>
                  <a:lnTo>
                    <a:pt x="103187" y="293866"/>
                  </a:lnTo>
                  <a:close/>
                  <a:moveTo>
                    <a:pt x="115094" y="266700"/>
                  </a:moveTo>
                  <a:lnTo>
                    <a:pt x="115505" y="266867"/>
                  </a:lnTo>
                  <a:lnTo>
                    <a:pt x="114957" y="266755"/>
                  </a:lnTo>
                  <a:close/>
                  <a:moveTo>
                    <a:pt x="219923" y="163512"/>
                  </a:moveTo>
                  <a:cubicBezTo>
                    <a:pt x="226508" y="163512"/>
                    <a:pt x="231775" y="168749"/>
                    <a:pt x="231775" y="173986"/>
                  </a:cubicBezTo>
                  <a:cubicBezTo>
                    <a:pt x="231775" y="222102"/>
                    <a:pt x="202886" y="263590"/>
                    <a:pt x="161218" y="281326"/>
                  </a:cubicBezTo>
                  <a:lnTo>
                    <a:pt x="127000" y="288260"/>
                  </a:lnTo>
                  <a:lnTo>
                    <a:pt x="127000" y="278447"/>
                  </a:lnTo>
                  <a:cubicBezTo>
                    <a:pt x="127000" y="275184"/>
                    <a:pt x="125677" y="272247"/>
                    <a:pt x="123527" y="270126"/>
                  </a:cubicBezTo>
                  <a:lnTo>
                    <a:pt x="115505" y="266867"/>
                  </a:lnTo>
                  <a:lnTo>
                    <a:pt x="115888" y="266945"/>
                  </a:lnTo>
                  <a:cubicBezTo>
                    <a:pt x="167247" y="266945"/>
                    <a:pt x="208071" y="225048"/>
                    <a:pt x="208071" y="173986"/>
                  </a:cubicBezTo>
                  <a:cubicBezTo>
                    <a:pt x="208071" y="168749"/>
                    <a:pt x="214655" y="163512"/>
                    <a:pt x="219923" y="163512"/>
                  </a:cubicBezTo>
                  <a:close/>
                  <a:moveTo>
                    <a:pt x="11852" y="163512"/>
                  </a:moveTo>
                  <a:cubicBezTo>
                    <a:pt x="17120" y="163512"/>
                    <a:pt x="23704" y="168749"/>
                    <a:pt x="23704" y="173986"/>
                  </a:cubicBezTo>
                  <a:cubicBezTo>
                    <a:pt x="23704" y="212282"/>
                    <a:pt x="46668" y="245423"/>
                    <a:pt x="79817" y="259600"/>
                  </a:cubicBezTo>
                  <a:lnTo>
                    <a:pt x="114957" y="266755"/>
                  </a:lnTo>
                  <a:lnTo>
                    <a:pt x="106660" y="270126"/>
                  </a:lnTo>
                  <a:cubicBezTo>
                    <a:pt x="104510" y="272247"/>
                    <a:pt x="103187" y="275184"/>
                    <a:pt x="103187" y="278447"/>
                  </a:cubicBezTo>
                  <a:cubicBezTo>
                    <a:pt x="103187" y="278447"/>
                    <a:pt x="103187" y="278447"/>
                    <a:pt x="103187" y="280375"/>
                  </a:cubicBezTo>
                  <a:lnTo>
                    <a:pt x="103187" y="287938"/>
                  </a:lnTo>
                  <a:lnTo>
                    <a:pt x="70557" y="281326"/>
                  </a:lnTo>
                  <a:cubicBezTo>
                    <a:pt x="28889" y="263590"/>
                    <a:pt x="0" y="222102"/>
                    <a:pt x="0" y="173986"/>
                  </a:cubicBezTo>
                  <a:cubicBezTo>
                    <a:pt x="0" y="168749"/>
                    <a:pt x="5267" y="163512"/>
                    <a:pt x="11852" y="163512"/>
                  </a:cubicBezTo>
                  <a:close/>
                  <a:moveTo>
                    <a:pt x="115094" y="22225"/>
                  </a:moveTo>
                  <a:cubicBezTo>
                    <a:pt x="85102" y="22225"/>
                    <a:pt x="60325" y="47233"/>
                    <a:pt x="60325" y="77506"/>
                  </a:cubicBezTo>
                  <a:cubicBezTo>
                    <a:pt x="60325" y="174906"/>
                    <a:pt x="60325" y="174906"/>
                    <a:pt x="60325" y="174906"/>
                  </a:cubicBezTo>
                  <a:cubicBezTo>
                    <a:pt x="60325" y="205180"/>
                    <a:pt x="85102" y="230188"/>
                    <a:pt x="115094" y="230188"/>
                  </a:cubicBezTo>
                  <a:cubicBezTo>
                    <a:pt x="145087" y="230188"/>
                    <a:pt x="169863" y="205180"/>
                    <a:pt x="169863" y="174906"/>
                  </a:cubicBezTo>
                  <a:cubicBezTo>
                    <a:pt x="169863" y="77506"/>
                    <a:pt x="169863" y="77506"/>
                    <a:pt x="169863" y="77506"/>
                  </a:cubicBezTo>
                  <a:cubicBezTo>
                    <a:pt x="169863" y="47233"/>
                    <a:pt x="145087" y="22225"/>
                    <a:pt x="115094" y="22225"/>
                  </a:cubicBezTo>
                  <a:close/>
                  <a:moveTo>
                    <a:pt x="115888" y="0"/>
                  </a:moveTo>
                  <a:cubicBezTo>
                    <a:pt x="159396" y="0"/>
                    <a:pt x="193675" y="35495"/>
                    <a:pt x="193675" y="77564"/>
                  </a:cubicBezTo>
                  <a:cubicBezTo>
                    <a:pt x="193675" y="174848"/>
                    <a:pt x="193675" y="174848"/>
                    <a:pt x="193675" y="174848"/>
                  </a:cubicBezTo>
                  <a:cubicBezTo>
                    <a:pt x="193675" y="216917"/>
                    <a:pt x="159396" y="252413"/>
                    <a:pt x="115888" y="252413"/>
                  </a:cubicBezTo>
                  <a:cubicBezTo>
                    <a:pt x="72379" y="252413"/>
                    <a:pt x="38100" y="216917"/>
                    <a:pt x="38100" y="173534"/>
                  </a:cubicBezTo>
                  <a:cubicBezTo>
                    <a:pt x="38100" y="77564"/>
                    <a:pt x="38100" y="77564"/>
                    <a:pt x="38100" y="77564"/>
                  </a:cubicBezTo>
                  <a:cubicBezTo>
                    <a:pt x="38100" y="35495"/>
                    <a:pt x="72379" y="0"/>
                    <a:pt x="115888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8" name="矩形 97"/>
          <p:cNvSpPr/>
          <p:nvPr/>
        </p:nvSpPr>
        <p:spPr>
          <a:xfrm>
            <a:off x="2177743" y="722589"/>
            <a:ext cx="173279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20xx.07.01——2019.10.31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2772013" y="5493270"/>
            <a:ext cx="6647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提高孕妇从穿刺到分娩后留置针的完好率</a:t>
            </a:r>
            <a:endParaRPr lang="zh-CN" altLang="en-US" sz="2800" b="1" dirty="0">
              <a:solidFill>
                <a:srgbClr val="E2413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Time Will Tell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68652" y="2452792"/>
            <a:ext cx="609600" cy="6096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2893 L 1.74132 -1.41412 " pathEditMode="fixed" rAng="0" ptsTypes="AA">
                                      <p:cBhvr>
                                        <p:cTn id="48" dur="36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23" y="-7215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82" grpId="0" animBg="1"/>
      <p:bldP spid="83" grpId="0"/>
      <p:bldP spid="85" grpId="0" animBg="1"/>
      <p:bldP spid="98" grpId="0"/>
      <p:bldP spid="1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1306493" y="3348519"/>
            <a:ext cx="1293728" cy="1289878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634586" y="4676615"/>
            <a:ext cx="1269263" cy="1289878"/>
            <a:chOff x="6175502" y="2094988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102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3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310232" y="4668486"/>
            <a:ext cx="1289989" cy="1298007"/>
            <a:chOff x="10197010" y="2054859"/>
            <a:chExt cx="2015239" cy="2027767"/>
          </a:xfrm>
        </p:grpSpPr>
        <p:sp>
          <p:nvSpPr>
            <p:cNvPr id="10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162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1" name="직사각형 9"/>
          <p:cNvSpPr/>
          <p:nvPr/>
        </p:nvSpPr>
        <p:spPr>
          <a:xfrm>
            <a:off x="2661116" y="1704683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2" name="직사각형 9"/>
          <p:cNvSpPr/>
          <p:nvPr/>
        </p:nvSpPr>
        <p:spPr>
          <a:xfrm>
            <a:off x="3010806" y="1524410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06" name="矩形 38"/>
          <p:cNvSpPr>
            <a:spLocks noChangeArrowheads="1"/>
          </p:cNvSpPr>
          <p:nvPr/>
        </p:nvSpPr>
        <p:spPr bwMode="auto">
          <a:xfrm>
            <a:off x="5030726" y="2212846"/>
            <a:ext cx="66761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8800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现况把握</a:t>
            </a:r>
            <a:endParaRPr lang="zh-CN" altLang="en-US" sz="88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5203170" y="3582993"/>
            <a:ext cx="3489800" cy="400110"/>
            <a:chOff x="4856247" y="3761971"/>
            <a:chExt cx="3489800" cy="40011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4916629" y="379358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14" name="矩形 113"/>
            <p:cNvSpPr/>
            <p:nvPr/>
          </p:nvSpPr>
          <p:spPr>
            <a:xfrm>
              <a:off x="5123082" y="3761971"/>
              <a:ext cx="32229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工作流程图 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203170" y="4088365"/>
            <a:ext cx="2144686" cy="400110"/>
            <a:chOff x="4856246" y="3768304"/>
            <a:chExt cx="2144686" cy="400110"/>
          </a:xfrm>
        </p:grpSpPr>
        <p:grpSp>
          <p:nvGrpSpPr>
            <p:cNvPr id="119" name="组合 118"/>
            <p:cNvGrpSpPr/>
            <p:nvPr/>
          </p:nvGrpSpPr>
          <p:grpSpPr>
            <a:xfrm>
              <a:off x="4856246" y="3794424"/>
              <a:ext cx="324913" cy="338554"/>
              <a:chOff x="4912707" y="3789986"/>
              <a:chExt cx="265483" cy="276629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4912707" y="3789986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2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20" name="矩形 119"/>
            <p:cNvSpPr/>
            <p:nvPr/>
          </p:nvSpPr>
          <p:spPr>
            <a:xfrm>
              <a:off x="5123081" y="3768304"/>
              <a:ext cx="18778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改善前查检表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7556805" y="3636889"/>
            <a:ext cx="3032274" cy="400110"/>
            <a:chOff x="4856237" y="3765028"/>
            <a:chExt cx="3032274" cy="400110"/>
          </a:xfrm>
        </p:grpSpPr>
        <p:grpSp>
          <p:nvGrpSpPr>
            <p:cNvPr id="125" name="组合 124"/>
            <p:cNvGrpSpPr/>
            <p:nvPr/>
          </p:nvGrpSpPr>
          <p:grpSpPr>
            <a:xfrm>
              <a:off x="4856237" y="3807829"/>
              <a:ext cx="333843" cy="338554"/>
              <a:chOff x="4912707" y="3800940"/>
              <a:chExt cx="272780" cy="276629"/>
            </a:xfrm>
          </p:grpSpPr>
          <p:sp>
            <p:nvSpPr>
              <p:cNvPr id="127" name="椭圆 126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9" name="文本框 128"/>
              <p:cNvSpPr txBox="1"/>
              <p:nvPr/>
            </p:nvSpPr>
            <p:spPr>
              <a:xfrm>
                <a:off x="4920004" y="380094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3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26" name="矩形 125"/>
            <p:cNvSpPr/>
            <p:nvPr/>
          </p:nvSpPr>
          <p:spPr>
            <a:xfrm>
              <a:off x="5123625" y="3765028"/>
              <a:ext cx="27648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改善前数据调查汇总表 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0" name="矩形 38"/>
          <p:cNvSpPr>
            <a:spLocks noChangeArrowheads="1"/>
          </p:cNvSpPr>
          <p:nvPr/>
        </p:nvSpPr>
        <p:spPr bwMode="auto">
          <a:xfrm>
            <a:off x="3152179" y="1608354"/>
            <a:ext cx="819091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900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39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7552340" y="4114485"/>
            <a:ext cx="2336768" cy="400110"/>
            <a:chOff x="4856237" y="3765028"/>
            <a:chExt cx="2336768" cy="400110"/>
          </a:xfrm>
        </p:grpSpPr>
        <p:grpSp>
          <p:nvGrpSpPr>
            <p:cNvPr id="56" name="组合 55"/>
            <p:cNvGrpSpPr/>
            <p:nvPr/>
          </p:nvGrpSpPr>
          <p:grpSpPr>
            <a:xfrm>
              <a:off x="4856237" y="3807829"/>
              <a:ext cx="333843" cy="338554"/>
              <a:chOff x="4912707" y="3800940"/>
              <a:chExt cx="272780" cy="276629"/>
            </a:xfrm>
          </p:grpSpPr>
          <p:sp>
            <p:nvSpPr>
              <p:cNvPr id="58" name="椭圆 126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4920004" y="380094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4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5123625" y="3765028"/>
              <a:ext cx="20693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改善前柏拉图 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4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213031" y="64758"/>
            <a:ext cx="3094770" cy="584775"/>
            <a:chOff x="213031" y="64758"/>
            <a:chExt cx="3094770" cy="584775"/>
          </a:xfrm>
        </p:grpSpPr>
        <p:sp>
          <p:nvSpPr>
            <p:cNvPr id="54" name="矩形 53"/>
            <p:cNvSpPr/>
            <p:nvPr/>
          </p:nvSpPr>
          <p:spPr>
            <a:xfrm>
              <a:off x="1071291" y="64758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工作流程图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213031" y="221631"/>
              <a:ext cx="940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04 </a:t>
              </a:r>
              <a:endParaRPr lang="zh-CN" altLang="en-US" dirty="0"/>
            </a:p>
          </p:txBody>
        </p:sp>
      </p:grp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211952" y="986127"/>
            <a:ext cx="5384842" cy="5642938"/>
            <a:chOff x="522472" y="844745"/>
            <a:chExt cx="6766296" cy="7090605"/>
          </a:xfrm>
        </p:grpSpPr>
        <p:sp>
          <p:nvSpPr>
            <p:cNvPr id="113" name="椭圆 754"/>
            <p:cNvSpPr>
              <a:spLocks noChangeArrowheads="1"/>
            </p:cNvSpPr>
            <p:nvPr/>
          </p:nvSpPr>
          <p:spPr bwMode="auto">
            <a:xfrm>
              <a:off x="1450937" y="844745"/>
              <a:ext cx="4995446" cy="675157"/>
            </a:xfrm>
            <a:prstGeom prst="ellipse">
              <a:avLst/>
            </a:prstGeom>
            <a:solidFill>
              <a:srgbClr val="E2413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医嘱开出静脉输液进行催产素引产</a:t>
              </a:r>
              <a:endParaRPr kumimoji="0" 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16" name="自选图形 757"/>
            <p:cNvSpPr>
              <a:spLocks noChangeArrowheads="1"/>
            </p:cNvSpPr>
            <p:nvPr/>
          </p:nvSpPr>
          <p:spPr bwMode="auto">
            <a:xfrm>
              <a:off x="3825311" y="1571385"/>
              <a:ext cx="246698" cy="281709"/>
            </a:xfrm>
            <a:prstGeom prst="downArrow">
              <a:avLst>
                <a:gd name="adj1" fmla="val 50000"/>
                <a:gd name="adj2" fmla="val 28594"/>
              </a:avLst>
            </a:prstGeom>
            <a:solidFill>
              <a:srgbClr val="ED7D31"/>
            </a:solidFill>
            <a:ln w="9525">
              <a:noFill/>
              <a:miter lim="800000"/>
            </a:ln>
          </p:spPr>
          <p:txBody>
            <a:bodyPr vert="eaVert" wrap="square" lIns="91440" tIns="45720" rIns="91440" bIns="45720" numCol="1" anchor="t" anchorCtr="0" compatLnSpc="1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21" name="自选图形 762"/>
            <p:cNvSpPr>
              <a:spLocks noChangeArrowheads="1"/>
            </p:cNvSpPr>
            <p:nvPr/>
          </p:nvSpPr>
          <p:spPr bwMode="auto">
            <a:xfrm>
              <a:off x="2311233" y="6616090"/>
              <a:ext cx="246698" cy="439875"/>
            </a:xfrm>
            <a:prstGeom prst="downArrow">
              <a:avLst>
                <a:gd name="adj1" fmla="val 50000"/>
                <a:gd name="adj2" fmla="val 44649"/>
              </a:avLst>
            </a:prstGeom>
            <a:solidFill>
              <a:srgbClr val="ED7D31"/>
            </a:solidFill>
            <a:ln w="9525">
              <a:noFill/>
              <a:miter lim="800000"/>
            </a:ln>
          </p:spPr>
          <p:txBody>
            <a:bodyPr vert="eaVert" wrap="square" lIns="91440" tIns="45720" rIns="91440" bIns="45720" numCol="1" anchor="t" anchorCtr="0" compatLnSpc="1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22" name="椭圆 763"/>
            <p:cNvSpPr>
              <a:spLocks noChangeArrowheads="1"/>
            </p:cNvSpPr>
            <p:nvPr/>
          </p:nvSpPr>
          <p:spPr bwMode="auto">
            <a:xfrm>
              <a:off x="522472" y="7079993"/>
              <a:ext cx="5792374" cy="855357"/>
            </a:xfrm>
            <a:prstGeom prst="ellipse">
              <a:avLst/>
            </a:prstGeom>
            <a:solidFill>
              <a:srgbClr val="E2413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继续催产素引产</a:t>
              </a:r>
              <a:endParaRPr kumimoji="0" 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311233" y="2857287"/>
              <a:ext cx="3817343" cy="526434"/>
              <a:chOff x="2311233" y="2857287"/>
              <a:chExt cx="3817343" cy="526434"/>
            </a:xfrm>
          </p:grpSpPr>
          <p:sp>
            <p:nvSpPr>
              <p:cNvPr id="117" name="自选图形 758"/>
              <p:cNvSpPr>
                <a:spLocks noChangeArrowheads="1"/>
              </p:cNvSpPr>
              <p:nvPr/>
            </p:nvSpPr>
            <p:spPr bwMode="auto">
              <a:xfrm>
                <a:off x="2311233" y="2857287"/>
                <a:ext cx="246698" cy="526434"/>
              </a:xfrm>
              <a:prstGeom prst="downArrow">
                <a:avLst>
                  <a:gd name="adj1" fmla="val 50000"/>
                  <a:gd name="adj2" fmla="val 53435"/>
                </a:avLst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eaVert" wrap="square" lIns="91440" tIns="45720" rIns="91440" bIns="45720" numCol="1" anchor="t" anchorCtr="0" compatLnSpc="1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自选图形 766"/>
              <p:cNvSpPr>
                <a:spLocks noChangeArrowheads="1"/>
              </p:cNvSpPr>
              <p:nvPr/>
            </p:nvSpPr>
            <p:spPr bwMode="auto">
              <a:xfrm>
                <a:off x="5858232" y="2857287"/>
                <a:ext cx="270344" cy="480007"/>
              </a:xfrm>
              <a:prstGeom prst="downArrow">
                <a:avLst>
                  <a:gd name="adj1" fmla="val 50000"/>
                  <a:gd name="adj2" fmla="val 44461"/>
                </a:avLst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eaVert" wrap="square" lIns="91440" tIns="45720" rIns="91440" bIns="45720" numCol="1" anchor="t" anchorCtr="0" compatLnSpc="1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312021" y="4259079"/>
              <a:ext cx="3804338" cy="387940"/>
              <a:chOff x="2312021" y="4259079"/>
              <a:chExt cx="3804338" cy="387940"/>
            </a:xfrm>
          </p:grpSpPr>
          <p:sp>
            <p:nvSpPr>
              <p:cNvPr id="118" name="自选图形 759"/>
              <p:cNvSpPr>
                <a:spLocks noChangeArrowheads="1"/>
              </p:cNvSpPr>
              <p:nvPr/>
            </p:nvSpPr>
            <p:spPr bwMode="auto">
              <a:xfrm>
                <a:off x="2312021" y="4259079"/>
                <a:ext cx="245122" cy="387940"/>
              </a:xfrm>
              <a:prstGeom prst="downArrow">
                <a:avLst>
                  <a:gd name="adj1" fmla="val 50000"/>
                  <a:gd name="adj2" fmla="val 39630"/>
                </a:avLst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eaVert" wrap="square" lIns="91440" tIns="45720" rIns="91440" bIns="45720" numCol="1" anchor="t" anchorCtr="0" compatLnSpc="1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自选图形 768"/>
              <p:cNvSpPr>
                <a:spLocks noChangeArrowheads="1"/>
              </p:cNvSpPr>
              <p:nvPr/>
            </p:nvSpPr>
            <p:spPr bwMode="auto">
              <a:xfrm>
                <a:off x="5870449" y="4259079"/>
                <a:ext cx="245910" cy="387940"/>
              </a:xfrm>
              <a:prstGeom prst="downArrow">
                <a:avLst>
                  <a:gd name="adj1" fmla="val 50000"/>
                  <a:gd name="adj2" fmla="val 39503"/>
                </a:avLst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eaVert" wrap="square" lIns="91440" tIns="45720" rIns="91440" bIns="45720" numCol="1" anchor="t" anchorCtr="0" compatLnSpc="1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952917" y="5278201"/>
              <a:ext cx="6089153" cy="1279860"/>
              <a:chOff x="952917" y="5278201"/>
              <a:chExt cx="6089153" cy="1279860"/>
            </a:xfrm>
          </p:grpSpPr>
          <p:sp>
            <p:nvSpPr>
              <p:cNvPr id="119" name="矩形 760"/>
              <p:cNvSpPr>
                <a:spLocks noChangeArrowheads="1"/>
              </p:cNvSpPr>
              <p:nvPr/>
            </p:nvSpPr>
            <p:spPr bwMode="auto">
              <a:xfrm>
                <a:off x="952917" y="5867166"/>
                <a:ext cx="2312006" cy="690895"/>
              </a:xfrm>
              <a:prstGeom prst="rect">
                <a:avLst/>
              </a:prstGeom>
              <a:solidFill>
                <a:srgbClr val="E2413E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发现问题，静脉重新固定，重新穿刺</a:t>
                </a:r>
                <a:endPara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2311233" y="5278201"/>
                <a:ext cx="3805126" cy="516722"/>
                <a:chOff x="2311233" y="5278201"/>
                <a:chExt cx="3805126" cy="516722"/>
              </a:xfrm>
            </p:grpSpPr>
            <p:sp>
              <p:nvSpPr>
                <p:cNvPr id="123" name="自选图形 764"/>
                <p:cNvSpPr>
                  <a:spLocks noChangeArrowheads="1"/>
                </p:cNvSpPr>
                <p:nvPr/>
              </p:nvSpPr>
              <p:spPr bwMode="auto">
                <a:xfrm>
                  <a:off x="2311233" y="5354261"/>
                  <a:ext cx="246698" cy="440662"/>
                </a:xfrm>
                <a:prstGeom prst="downArrow">
                  <a:avLst>
                    <a:gd name="adj1" fmla="val 50000"/>
                    <a:gd name="adj2" fmla="val 44728"/>
                  </a:avLst>
                </a:prstGeom>
                <a:solidFill>
                  <a:srgbClr val="ED7D31"/>
                </a:solidFill>
                <a:ln w="9525">
                  <a:noFill/>
                  <a:miter lim="800000"/>
                </a:ln>
              </p:spPr>
              <p:txBody>
                <a:bodyPr vert="eaVert" wrap="square" lIns="91440" tIns="45720" rIns="91440" bIns="45720" numCol="1" anchor="t" anchorCtr="0" compatLnSpc="1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8" name="自选图形 769"/>
                <p:cNvSpPr>
                  <a:spLocks noChangeArrowheads="1"/>
                </p:cNvSpPr>
                <p:nvPr/>
              </p:nvSpPr>
              <p:spPr bwMode="auto">
                <a:xfrm>
                  <a:off x="5870449" y="5278201"/>
                  <a:ext cx="245910" cy="387940"/>
                </a:xfrm>
                <a:prstGeom prst="downArrow">
                  <a:avLst>
                    <a:gd name="adj1" fmla="val 50000"/>
                    <a:gd name="adj2" fmla="val 39503"/>
                  </a:avLst>
                </a:prstGeom>
                <a:solidFill>
                  <a:srgbClr val="ED7D31"/>
                </a:solidFill>
                <a:ln w="9525">
                  <a:noFill/>
                  <a:miter lim="800000"/>
                </a:ln>
              </p:spPr>
              <p:txBody>
                <a:bodyPr vert="eaVert" wrap="square" lIns="91440" tIns="45720" rIns="91440" bIns="45720" numCol="1" anchor="t" anchorCtr="0" compatLnSpc="1"/>
                <a:lstStyle/>
                <a:p>
                  <a:pPr algn="ctr"/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29" name="矩形 770"/>
              <p:cNvSpPr>
                <a:spLocks noChangeArrowheads="1"/>
              </p:cNvSpPr>
              <p:nvPr/>
            </p:nvSpPr>
            <p:spPr bwMode="auto">
              <a:xfrm>
                <a:off x="4944739" y="5906750"/>
                <a:ext cx="2097331" cy="651311"/>
              </a:xfrm>
              <a:prstGeom prst="rect">
                <a:avLst/>
              </a:prstGeom>
              <a:solidFill>
                <a:srgbClr val="74ACC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根据报警内容调整</a:t>
                </a:r>
                <a:endPara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135" name="自选图形 776"/>
              <p:cNvSpPr>
                <a:spLocks noChangeArrowheads="1"/>
              </p:cNvSpPr>
              <p:nvPr/>
            </p:nvSpPr>
            <p:spPr bwMode="auto">
              <a:xfrm>
                <a:off x="3707219" y="6100837"/>
                <a:ext cx="863839" cy="214036"/>
              </a:xfrm>
              <a:prstGeom prst="leftArrow">
                <a:avLst>
                  <a:gd name="adj1" fmla="val 50000"/>
                  <a:gd name="adj2" fmla="val 100735"/>
                </a:avLst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1637167" y="3573339"/>
              <a:ext cx="5293376" cy="557782"/>
              <a:chOff x="968015" y="2262881"/>
              <a:chExt cx="5293376" cy="557782"/>
            </a:xfrm>
          </p:grpSpPr>
          <p:sp>
            <p:nvSpPr>
              <p:cNvPr id="34" name="矩形 755"/>
              <p:cNvSpPr>
                <a:spLocks noChangeArrowheads="1"/>
              </p:cNvSpPr>
              <p:nvPr/>
            </p:nvSpPr>
            <p:spPr bwMode="auto">
              <a:xfrm>
                <a:off x="968015" y="2262881"/>
                <a:ext cx="1850632" cy="557782"/>
              </a:xfrm>
              <a:prstGeom prst="rect">
                <a:avLst/>
              </a:prstGeom>
              <a:solidFill>
                <a:srgbClr val="E2413E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lvl1pPr indent="1333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准备用物</a:t>
                </a:r>
                <a:endParaRPr kumimoji="0" lang="en-US" altLang="zh-CN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开始穿刺</a:t>
                </a:r>
                <a:endPara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5" name="矩形 761"/>
              <p:cNvSpPr>
                <a:spLocks noChangeArrowheads="1"/>
              </p:cNvSpPr>
              <p:nvPr/>
            </p:nvSpPr>
            <p:spPr bwMode="auto">
              <a:xfrm>
                <a:off x="4657457" y="2267446"/>
                <a:ext cx="1603934" cy="534726"/>
              </a:xfrm>
              <a:prstGeom prst="rect">
                <a:avLst/>
              </a:prstGeom>
              <a:solidFill>
                <a:srgbClr val="E2413E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发现输液泵报警</a:t>
                </a:r>
                <a:endPara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419414" y="4763391"/>
              <a:ext cx="5869354" cy="474498"/>
              <a:chOff x="1419414" y="4763391"/>
              <a:chExt cx="5869354" cy="474498"/>
            </a:xfrm>
          </p:grpSpPr>
          <p:sp>
            <p:nvSpPr>
              <p:cNvPr id="115" name="矩形 756"/>
              <p:cNvSpPr>
                <a:spLocks noChangeArrowheads="1"/>
              </p:cNvSpPr>
              <p:nvPr/>
            </p:nvSpPr>
            <p:spPr bwMode="auto">
              <a:xfrm>
                <a:off x="1419414" y="4763391"/>
                <a:ext cx="2030336" cy="474498"/>
              </a:xfrm>
              <a:prstGeom prst="rect">
                <a:avLst/>
              </a:prstGeom>
              <a:solidFill>
                <a:srgbClr val="74ACC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3M</a:t>
                </a:r>
                <a:r>
                  <a:rPr kumimoji="0" lang="zh-CN" alt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敷贴固定</a:t>
                </a:r>
                <a:endParaRPr kumimoji="0" lang="zh-CN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6" name="矩形 767"/>
              <p:cNvSpPr>
                <a:spLocks noChangeArrowheads="1"/>
              </p:cNvSpPr>
              <p:nvPr/>
            </p:nvSpPr>
            <p:spPr bwMode="auto">
              <a:xfrm>
                <a:off x="4698040" y="4763391"/>
                <a:ext cx="2590728" cy="428072"/>
              </a:xfrm>
              <a:prstGeom prst="rect">
                <a:avLst/>
              </a:prstGeom>
              <a:solidFill>
                <a:srgbClr val="74ACC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sz="1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查看输液泵报警的提示内容</a:t>
                </a:r>
                <a:endPara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sp>
          <p:nvSpPr>
            <p:cNvPr id="37" name="自选图形 847"/>
            <p:cNvSpPr>
              <a:spLocks noChangeArrowheads="1"/>
            </p:cNvSpPr>
            <p:nvPr/>
          </p:nvSpPr>
          <p:spPr bwMode="auto">
            <a:xfrm>
              <a:off x="2315957" y="1962703"/>
              <a:ext cx="3265405" cy="776667"/>
            </a:xfrm>
            <a:prstGeom prst="diamond">
              <a:avLst/>
            </a:prstGeom>
            <a:solidFill>
              <a:srgbClr val="74ACC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判断有无留置针</a:t>
              </a:r>
              <a:endParaRPr kumimoji="0" 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8509457" y="428228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E938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本次改善重点</a:t>
            </a:r>
            <a:endParaRPr lang="zh-CN" altLang="en-US" sz="2000" b="1" dirty="0">
              <a:solidFill>
                <a:srgbClr val="E938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: 圆角 18"/>
          <p:cNvSpPr/>
          <p:nvPr/>
        </p:nvSpPr>
        <p:spPr>
          <a:xfrm>
            <a:off x="2061030" y="3793018"/>
            <a:ext cx="5791199" cy="1896582"/>
          </a:xfrm>
          <a:prstGeom prst="roundRect">
            <a:avLst>
              <a:gd name="adj" fmla="val 1064"/>
            </a:avLst>
          </a:prstGeom>
          <a:noFill/>
          <a:ln w="25400">
            <a:solidFill>
              <a:srgbClr val="E9380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13031" y="64758"/>
            <a:ext cx="3915507" cy="584775"/>
            <a:chOff x="213031" y="64758"/>
            <a:chExt cx="3915507" cy="584775"/>
          </a:xfrm>
        </p:grpSpPr>
        <p:sp>
          <p:nvSpPr>
            <p:cNvPr id="12" name="矩形 11"/>
            <p:cNvSpPr/>
            <p:nvPr/>
          </p:nvSpPr>
          <p:spPr>
            <a:xfrm>
              <a:off x="1071291" y="64758"/>
              <a:ext cx="305724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数据收集查检</a:t>
              </a:r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13031" y="221631"/>
              <a:ext cx="940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04 </a:t>
              </a:r>
              <a:endParaRPr lang="zh-CN" altLang="en-US" dirty="0"/>
            </a:p>
          </p:txBody>
        </p:sp>
      </p:grpSp>
      <p:sp>
        <p:nvSpPr>
          <p:cNvPr id="6" name="文本框 99"/>
          <p:cNvSpPr txBox="1"/>
          <p:nvPr/>
        </p:nvSpPr>
        <p:spPr>
          <a:xfrm>
            <a:off x="677069" y="859745"/>
            <a:ext cx="10764838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74930"/>
            <a:r>
              <a:rPr lang="zh-CN" altLang="en-US" sz="2800" b="1" dirty="0">
                <a:ea typeface="微软雅黑" panose="020B0503020204020204" pitchFamily="34" charset="-122"/>
                <a:sym typeface="Arial" panose="020B0604020202020204" pitchFamily="34" charset="0"/>
              </a:rPr>
              <a:t>数据收集、分析： </a:t>
            </a:r>
            <a:endParaRPr lang="zh-CN" altLang="en-US" sz="28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74930"/>
            <a:r>
              <a:rPr lang="zh-CN" altLang="en-US" sz="2800" dirty="0">
                <a:ea typeface="微软雅黑" panose="020B0503020204020204" pitchFamily="34" charset="-122"/>
                <a:sym typeface="Arial" panose="020B0604020202020204" pitchFamily="34" charset="0"/>
              </a:rPr>
              <a:t>时间：</a:t>
            </a:r>
            <a:r>
              <a:rPr lang="en-US" altLang="zh-CN" sz="2800" dirty="0"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en-US" altLang="zh-CN" sz="2800" dirty="0"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2800" dirty="0"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800" dirty="0"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ea typeface="微软雅黑" panose="020B0503020204020204" pitchFamily="34" charset="-122"/>
                <a:sym typeface="Arial" panose="020B0604020202020204" pitchFamily="34" charset="0"/>
              </a:rPr>
              <a:t>月 </a:t>
            </a:r>
            <a:r>
              <a:rPr lang="en-US" altLang="zh-CN" sz="2800" dirty="0">
                <a:ea typeface="微软雅黑" panose="020B0503020204020204" pitchFamily="34" charset="-122"/>
                <a:sym typeface="Arial" panose="020B0604020202020204" pitchFamily="34" charset="0"/>
              </a:rPr>
              <a:t>1  </a:t>
            </a:r>
            <a:r>
              <a:rPr lang="zh-CN" altLang="en-US" sz="2800" dirty="0">
                <a:ea typeface="微软雅黑" panose="020B0503020204020204" pitchFamily="34" charset="-122"/>
                <a:sym typeface="Arial" panose="020B0604020202020204" pitchFamily="34" charset="0"/>
              </a:rPr>
              <a:t>日 至   </a:t>
            </a:r>
            <a:r>
              <a:rPr lang="en-US" altLang="zh-CN" sz="2800" dirty="0"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en-US" altLang="zh-CN" sz="2800" dirty="0">
                <a:ea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dirty="0">
                <a:ea typeface="微软雅黑" panose="020B0503020204020204" pitchFamily="34" charset="-122"/>
                <a:sym typeface="Arial" panose="020B0604020202020204" pitchFamily="34" charset="0"/>
              </a:rPr>
              <a:t>年  </a:t>
            </a:r>
            <a:r>
              <a:rPr lang="en-US" altLang="zh-CN" sz="2800" dirty="0"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ea typeface="微软雅黑" panose="020B0503020204020204" pitchFamily="34" charset="-122"/>
                <a:sym typeface="Arial" panose="020B0604020202020204" pitchFamily="34" charset="0"/>
              </a:rPr>
              <a:t>月  </a:t>
            </a:r>
            <a:r>
              <a:rPr lang="en-US" altLang="zh-CN" sz="2800" dirty="0">
                <a:ea typeface="微软雅黑" panose="020B0503020204020204" pitchFamily="34" charset="-122"/>
                <a:sym typeface="Arial" panose="020B0604020202020204" pitchFamily="34" charset="0"/>
              </a:rPr>
              <a:t>31</a:t>
            </a:r>
            <a:r>
              <a:rPr lang="zh-CN" altLang="en-US" sz="2800" dirty="0">
                <a:ea typeface="微软雅黑" panose="020B0503020204020204" pitchFamily="34" charset="-122"/>
                <a:sym typeface="Arial" panose="020B0604020202020204" pitchFamily="34" charset="0"/>
              </a:rPr>
              <a:t>日</a:t>
            </a:r>
            <a:endParaRPr lang="zh-CN" altLang="en-US" sz="28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74930"/>
            <a:r>
              <a:rPr lang="zh-CN" altLang="en-US" sz="2800" dirty="0">
                <a:ea typeface="微软雅黑" panose="020B0503020204020204" pitchFamily="34" charset="-122"/>
                <a:sym typeface="Arial" panose="020B0604020202020204" pitchFamily="34" charset="0"/>
              </a:rPr>
              <a:t>收集对象：分娩中心</a:t>
            </a:r>
            <a:r>
              <a:rPr lang="en-US" altLang="zh-CN" sz="2800" dirty="0"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ea typeface="微软雅黑" panose="020B0503020204020204" pitchFamily="34" charset="-122"/>
                <a:sym typeface="Arial" panose="020B0604020202020204" pitchFamily="34" charset="0"/>
              </a:rPr>
              <a:t>月份采集数</a:t>
            </a:r>
            <a:r>
              <a:rPr lang="en-US" altLang="zh-CN" sz="2800" dirty="0">
                <a:ea typeface="微软雅黑" panose="020B0503020204020204" pitchFamily="34" charset="-122"/>
                <a:sym typeface="Arial" panose="020B0604020202020204" pitchFamily="34" charset="0"/>
              </a:rPr>
              <a:t>221</a:t>
            </a:r>
            <a:r>
              <a:rPr lang="zh-CN" altLang="en-US" sz="28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份</a:t>
            </a:r>
            <a:endParaRPr lang="zh-CN" altLang="en-US" sz="28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1724366" y="2726748"/>
          <a:ext cx="7954715" cy="32219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7738"/>
                <a:gridCol w="998538"/>
                <a:gridCol w="998538"/>
                <a:gridCol w="998538"/>
                <a:gridCol w="998538"/>
                <a:gridCol w="1742825"/>
              </a:tblGrid>
              <a:tr h="6616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日期项目</a:t>
                      </a:r>
                      <a:endParaRPr lang="zh-CN" altLang="en-US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第一周</a:t>
                      </a:r>
                      <a:endParaRPr lang="zh-CN" altLang="en-US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第二周</a:t>
                      </a:r>
                      <a:endParaRPr lang="zh-CN" altLang="en-US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第三周</a:t>
                      </a:r>
                      <a:endParaRPr lang="zh-CN" altLang="en-US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第四周</a:t>
                      </a:r>
                      <a:endParaRPr lang="zh-CN" altLang="en-US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合计</a:t>
                      </a:r>
                      <a:endParaRPr lang="zh-CN" altLang="en-US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穿刺后护理环节</a:t>
                      </a:r>
                      <a:endParaRPr lang="zh-CN" alt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8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7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25</a:t>
                      </a:r>
                      <a:endParaRPr lang="en-US" altLang="zh-CN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固定环节</a:t>
                      </a:r>
                      <a:endParaRPr lang="zh-CN" alt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6</a:t>
                      </a:r>
                      <a:endParaRPr lang="en-US" altLang="zh-CN" sz="2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15</a:t>
                      </a:r>
                      <a:endParaRPr lang="en-US" altLang="zh-CN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产妇特有因素</a:t>
                      </a:r>
                      <a:endParaRPr lang="zh-CN" alt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7</a:t>
                      </a:r>
                      <a:endParaRPr lang="en-US" altLang="zh-CN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穿刺环节</a:t>
                      </a:r>
                      <a:endParaRPr lang="zh-CN" altLang="en-US" sz="2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2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2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</a:t>
                      </a:r>
                      <a:endParaRPr lang="en-US" altLang="zh-CN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分娩特有因素</a:t>
                      </a:r>
                      <a:endParaRPr lang="zh-CN" alt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0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  <a:endParaRPr lang="en-US" altLang="zh-CN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其他</a:t>
                      </a:r>
                      <a:endParaRPr lang="zh-CN" altLang="en-US" sz="2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0</a:t>
                      </a:r>
                      <a:endParaRPr lang="en-US" altLang="zh-CN" sz="24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0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合计</a:t>
                      </a:r>
                      <a:endParaRPr lang="zh-CN" alt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13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16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12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16</a:t>
                      </a:r>
                      <a:endParaRPr lang="en-US" altLang="zh-CN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57</a:t>
                      </a:r>
                      <a:endParaRPr lang="en-US" altLang="zh-CN" sz="2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2"/>
          <p:cNvSpPr txBox="1"/>
          <p:nvPr/>
        </p:nvSpPr>
        <p:spPr>
          <a:xfrm>
            <a:off x="3518694" y="4568472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en-US" altLang="zh-CN" sz="120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200"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89143" y="219334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ea typeface="微软雅黑" panose="020B0503020204020204" pitchFamily="34" charset="-122"/>
                <a:sym typeface="Arial" panose="020B0604020202020204" pitchFamily="34" charset="0"/>
              </a:rPr>
              <a:t>查检表的</a:t>
            </a:r>
            <a:r>
              <a:rPr lang="zh-CN" altLang="en-US" sz="28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制定</a:t>
            </a:r>
            <a:endParaRPr lang="zh-CN" altLang="en-US" sz="28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9030" y="6082904"/>
            <a:ext cx="5984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4930"/>
            <a:r>
              <a:rPr lang="zh-CN" altLang="en-US" sz="2800" dirty="0" smtClean="0">
                <a:ea typeface="微软雅黑" panose="020B0503020204020204" pitchFamily="34" charset="-122"/>
              </a:rPr>
              <a:t>现状完好率： （</a:t>
            </a:r>
            <a:r>
              <a:rPr lang="en-US" altLang="zh-CN" sz="2800" dirty="0" smtClean="0">
                <a:ea typeface="微软雅黑" panose="020B0503020204020204" pitchFamily="34" charset="-122"/>
              </a:rPr>
              <a:t>221-57</a:t>
            </a:r>
            <a:r>
              <a:rPr lang="zh-CN" altLang="en-US" sz="2800" dirty="0" smtClean="0">
                <a:ea typeface="微软雅黑" panose="020B0503020204020204" pitchFamily="34" charset="-122"/>
              </a:rPr>
              <a:t>）</a:t>
            </a:r>
            <a:r>
              <a:rPr lang="en-US" altLang="zh-CN" sz="2800" dirty="0" smtClean="0">
                <a:ea typeface="微软雅黑" panose="020B0503020204020204" pitchFamily="34" charset="-122"/>
              </a:rPr>
              <a:t>/221=74%</a:t>
            </a:r>
            <a:endParaRPr lang="zh-CN" altLang="en-US" sz="2800" dirty="0"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13031" y="64758"/>
            <a:ext cx="4325876" cy="584775"/>
            <a:chOff x="213031" y="64758"/>
            <a:chExt cx="4325876" cy="584775"/>
          </a:xfrm>
        </p:grpSpPr>
        <p:sp>
          <p:nvSpPr>
            <p:cNvPr id="12" name="矩形 11"/>
            <p:cNvSpPr/>
            <p:nvPr/>
          </p:nvSpPr>
          <p:spPr>
            <a:xfrm>
              <a:off x="1071291" y="64758"/>
              <a:ext cx="34676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改善前数据汇总表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13031" y="221631"/>
              <a:ext cx="940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04 </a:t>
              </a:r>
              <a:endParaRPr lang="zh-CN" altLang="en-US" dirty="0"/>
            </a:p>
          </p:txBody>
        </p:sp>
      </p:grpSp>
      <p:graphicFrame>
        <p:nvGraphicFramePr>
          <p:cNvPr id="6" name="表格 5"/>
          <p:cNvGraphicFramePr/>
          <p:nvPr/>
        </p:nvGraphicFramePr>
        <p:xfrm>
          <a:off x="539307" y="1738921"/>
          <a:ext cx="11040361" cy="36532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9921"/>
                <a:gridCol w="2019852"/>
                <a:gridCol w="2851150"/>
                <a:gridCol w="3119438"/>
              </a:tblGrid>
              <a:tr h="91000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查检项目</a:t>
                      </a:r>
                      <a:endParaRPr lang="zh-CN" altLang="en-US" sz="3000" b="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数量</a:t>
                      </a:r>
                      <a:endParaRPr lang="zh-CN" altLang="en-US" sz="3000" b="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所占比例（</a:t>
                      </a:r>
                      <a:r>
                        <a:rPr lang="en-US" altLang="zh-CN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%</a:t>
                      </a: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）</a:t>
                      </a:r>
                      <a:endParaRPr lang="zh-CN" altLang="en-US" sz="3000" b="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累计百分比（</a:t>
                      </a:r>
                      <a:r>
                        <a:rPr lang="en-US" altLang="zh-CN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%</a:t>
                      </a: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）</a:t>
                      </a:r>
                      <a:endParaRPr lang="zh-CN" altLang="en-US" sz="3000" b="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</a:tr>
              <a:tr h="45500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穿刺后护理环节</a:t>
                      </a:r>
                      <a:endParaRPr lang="zh-CN" altLang="en-US" sz="3000" b="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25</a:t>
                      </a:r>
                      <a:endParaRPr lang="en-US" altLang="zh-CN" sz="3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43.9</a:t>
                      </a:r>
                      <a:endParaRPr lang="en-US" altLang="zh-CN" sz="30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43.9</a:t>
                      </a:r>
                      <a:endParaRPr lang="en-US" altLang="zh-CN" sz="30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00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固定环节</a:t>
                      </a:r>
                      <a:endParaRPr lang="zh-CN" altLang="en-US" sz="3000" b="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15</a:t>
                      </a:r>
                      <a:endParaRPr lang="en-US" altLang="zh-CN" sz="3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26.3</a:t>
                      </a:r>
                      <a:endParaRPr lang="en-US" altLang="zh-CN" sz="3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70.2</a:t>
                      </a:r>
                      <a:endParaRPr lang="en-US" altLang="zh-CN" sz="3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</a:tr>
              <a:tr h="45500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产妇特有因素</a:t>
                      </a:r>
                      <a:endParaRPr lang="zh-CN" altLang="en-US" sz="3000" b="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7</a:t>
                      </a:r>
                      <a:endParaRPr lang="en-US" altLang="zh-CN" sz="3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12.3</a:t>
                      </a:r>
                      <a:endParaRPr lang="en-US" altLang="zh-CN" sz="3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82.5</a:t>
                      </a:r>
                      <a:endParaRPr lang="en-US" altLang="zh-CN" sz="3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00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穿刺环节</a:t>
                      </a:r>
                      <a:endParaRPr lang="zh-CN" altLang="en-US" sz="3000" b="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</a:t>
                      </a:r>
                      <a:endParaRPr lang="en-US" altLang="zh-CN" sz="3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8.7</a:t>
                      </a:r>
                      <a:endParaRPr lang="en-US" altLang="zh-CN" sz="3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91.2</a:t>
                      </a:r>
                      <a:endParaRPr lang="en-US" altLang="zh-CN" sz="3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</a:tr>
              <a:tr h="45500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分娩特有因素</a:t>
                      </a:r>
                      <a:endParaRPr lang="zh-CN" altLang="en-US" sz="3000" b="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  <a:endParaRPr lang="en-US" altLang="zh-CN" sz="3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5.3</a:t>
                      </a:r>
                      <a:endParaRPr lang="en-US" altLang="zh-CN" sz="3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96.5</a:t>
                      </a:r>
                      <a:endParaRPr lang="en-US" altLang="zh-CN" sz="3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00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3000" b="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其他</a:t>
                      </a:r>
                      <a:endParaRPr lang="zh-CN" altLang="en-US" sz="3000" b="0" dirty="0">
                        <a:solidFill>
                          <a:schemeClr val="bg1"/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3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3.5</a:t>
                      </a:r>
                      <a:endParaRPr lang="en-US" altLang="zh-CN" sz="3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30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100%</a:t>
                      </a:r>
                      <a:endParaRPr lang="en-US" altLang="zh-CN" sz="30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9525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13031" y="64758"/>
            <a:ext cx="3505138" cy="584775"/>
            <a:chOff x="213031" y="64758"/>
            <a:chExt cx="3505138" cy="584775"/>
          </a:xfrm>
        </p:grpSpPr>
        <p:sp>
          <p:nvSpPr>
            <p:cNvPr id="16" name="矩形 15"/>
            <p:cNvSpPr/>
            <p:nvPr/>
          </p:nvSpPr>
          <p:spPr>
            <a:xfrm>
              <a:off x="1071291" y="64758"/>
              <a:ext cx="26468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改善前柏拉图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13031" y="221631"/>
              <a:ext cx="940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04 </a:t>
              </a:r>
              <a:endParaRPr lang="zh-CN" altLang="en-US" dirty="0"/>
            </a:p>
          </p:txBody>
        </p:sp>
      </p:grpSp>
      <p:graphicFrame>
        <p:nvGraphicFramePr>
          <p:cNvPr id="22" name="Chart 2"/>
          <p:cNvGraphicFramePr/>
          <p:nvPr/>
        </p:nvGraphicFramePr>
        <p:xfrm>
          <a:off x="558709" y="334817"/>
          <a:ext cx="10938978" cy="679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23" name="组合 22"/>
          <p:cNvGrpSpPr/>
          <p:nvPr/>
        </p:nvGrpSpPr>
        <p:grpSpPr>
          <a:xfrm>
            <a:off x="5644729" y="2752627"/>
            <a:ext cx="4221859" cy="2130725"/>
            <a:chOff x="5916410" y="2315624"/>
            <a:chExt cx="4221859" cy="2130725"/>
          </a:xfrm>
        </p:grpSpPr>
        <p:sp>
          <p:nvSpPr>
            <p:cNvPr id="24" name="矩形: 圆角 12"/>
            <p:cNvSpPr/>
            <p:nvPr/>
          </p:nvSpPr>
          <p:spPr>
            <a:xfrm>
              <a:off x="5916410" y="2315624"/>
              <a:ext cx="4221859" cy="2130725"/>
            </a:xfrm>
            <a:prstGeom prst="roundRect">
              <a:avLst>
                <a:gd name="adj" fmla="val 1099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6178351" y="2690207"/>
              <a:ext cx="388867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根据柏拉图分布的结果显示，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zh-CN" sz="2000" dirty="0">
                  <a:solidFill>
                    <a:srgbClr val="C00000"/>
                  </a:solidFill>
                </a:rPr>
                <a:t>穿刺后护理</a:t>
              </a:r>
              <a:r>
                <a:rPr lang="zh-CN" altLang="zh-CN" sz="2000" dirty="0" smtClean="0">
                  <a:solidFill>
                    <a:srgbClr val="C00000"/>
                  </a:solidFill>
                </a:rPr>
                <a:t>环节</a:t>
              </a:r>
              <a:r>
                <a:rPr lang="zh-CN" altLang="en-US" sz="2000" dirty="0" smtClean="0">
                  <a:solidFill>
                    <a:srgbClr val="C00000"/>
                  </a:solidFill>
                </a:rPr>
                <a:t>、</a:t>
              </a:r>
              <a:r>
                <a:rPr lang="zh-CN" altLang="zh-CN" sz="2000" dirty="0" smtClean="0">
                  <a:solidFill>
                    <a:srgbClr val="C00000"/>
                  </a:solidFill>
                </a:rPr>
                <a:t>固定环节</a:t>
              </a:r>
              <a:r>
                <a:rPr lang="zh-CN" altLang="en-US" sz="2000" dirty="0" smtClean="0">
                  <a:solidFill>
                    <a:srgbClr val="C00000"/>
                  </a:solidFill>
                </a:rPr>
                <a:t>、</a:t>
              </a:r>
              <a:r>
                <a:rPr lang="zh-CN" altLang="zh-CN" sz="2000" dirty="0" smtClean="0">
                  <a:solidFill>
                    <a:srgbClr val="C00000"/>
                  </a:solidFill>
                </a:rPr>
                <a:t>产妇</a:t>
              </a:r>
              <a:r>
                <a:rPr lang="zh-CN" altLang="zh-CN" sz="2000" dirty="0">
                  <a:solidFill>
                    <a:srgbClr val="C00000"/>
                  </a:solidFill>
                </a:rPr>
                <a:t>特有</a:t>
              </a:r>
              <a:r>
                <a:rPr lang="zh-CN" altLang="zh-CN" sz="2000" dirty="0" smtClean="0">
                  <a:solidFill>
                    <a:srgbClr val="C00000"/>
                  </a:solidFill>
                </a:rPr>
                <a:t>因素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这三个因素在所有的原因中占了</a:t>
              </a:r>
              <a:r>
                <a:rPr lang="en-US" altLang="zh-C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 </a:t>
              </a: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，故将此三项列为本期活动的改善重点。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斜纹 25"/>
            <p:cNvSpPr/>
            <p:nvPr/>
          </p:nvSpPr>
          <p:spPr>
            <a:xfrm rot="5400000">
              <a:off x="9169804" y="2285924"/>
              <a:ext cx="828134" cy="966309"/>
            </a:xfrm>
            <a:prstGeom prst="diagStripe">
              <a:avLst>
                <a:gd name="adj" fmla="val 38718"/>
              </a:avLst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rot="2423491">
              <a:off x="9394150" y="2455497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结论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1306493" y="3348519"/>
            <a:ext cx="1293728" cy="1289878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634586" y="4676615"/>
            <a:ext cx="1269263" cy="1289878"/>
            <a:chOff x="6175502" y="2094988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102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3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310232" y="4668486"/>
            <a:ext cx="1289989" cy="1298007"/>
            <a:chOff x="10197010" y="2054859"/>
            <a:chExt cx="2015239" cy="2027767"/>
          </a:xfrm>
        </p:grpSpPr>
        <p:sp>
          <p:nvSpPr>
            <p:cNvPr id="10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162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1" name="직사각형 9"/>
          <p:cNvSpPr/>
          <p:nvPr/>
        </p:nvSpPr>
        <p:spPr>
          <a:xfrm>
            <a:off x="2661116" y="1704683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2" name="직사각형 9"/>
          <p:cNvSpPr/>
          <p:nvPr/>
        </p:nvSpPr>
        <p:spPr>
          <a:xfrm>
            <a:off x="3010806" y="1524410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213" name="文本框 212"/>
          <p:cNvSpPr txBox="1"/>
          <p:nvPr/>
        </p:nvSpPr>
        <p:spPr>
          <a:xfrm>
            <a:off x="9889108" y="339457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医院圈徽添加在这里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38"/>
          <p:cNvSpPr>
            <a:spLocks noChangeArrowheads="1"/>
          </p:cNvSpPr>
          <p:nvPr/>
        </p:nvSpPr>
        <p:spPr bwMode="auto">
          <a:xfrm>
            <a:off x="5030726" y="2212846"/>
            <a:ext cx="66761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8800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目标设定</a:t>
            </a:r>
            <a:endParaRPr lang="zh-CN" altLang="en-US" sz="88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5203170" y="3582993"/>
            <a:ext cx="3489800" cy="400110"/>
            <a:chOff x="4856247" y="3761971"/>
            <a:chExt cx="3489800" cy="40011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4916629" y="379358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14" name="矩形 113"/>
            <p:cNvSpPr/>
            <p:nvPr/>
          </p:nvSpPr>
          <p:spPr>
            <a:xfrm>
              <a:off x="5123082" y="3761971"/>
              <a:ext cx="32229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目标值设定及理由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203170" y="4088365"/>
            <a:ext cx="2144686" cy="400110"/>
            <a:chOff x="4856246" y="3768304"/>
            <a:chExt cx="2144686" cy="400110"/>
          </a:xfrm>
        </p:grpSpPr>
        <p:grpSp>
          <p:nvGrpSpPr>
            <p:cNvPr id="119" name="组合 118"/>
            <p:cNvGrpSpPr/>
            <p:nvPr/>
          </p:nvGrpSpPr>
          <p:grpSpPr>
            <a:xfrm>
              <a:off x="4856246" y="3794424"/>
              <a:ext cx="324913" cy="338554"/>
              <a:chOff x="4912707" y="3789986"/>
              <a:chExt cx="265483" cy="276629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4912707" y="3789986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2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20" name="矩形 119"/>
            <p:cNvSpPr/>
            <p:nvPr/>
          </p:nvSpPr>
          <p:spPr>
            <a:xfrm>
              <a:off x="5123081" y="3768304"/>
              <a:ext cx="18778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目标图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0" name="矩形 38"/>
          <p:cNvSpPr>
            <a:spLocks noChangeArrowheads="1"/>
          </p:cNvSpPr>
          <p:nvPr/>
        </p:nvSpPr>
        <p:spPr bwMode="auto">
          <a:xfrm>
            <a:off x="3152179" y="1608354"/>
            <a:ext cx="819091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900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39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759" y="1162262"/>
            <a:ext cx="3670554" cy="4729841"/>
          </a:xfrm>
          <a:prstGeom prst="rect">
            <a:avLst/>
          </a:prstGeom>
        </p:spPr>
      </p:pic>
      <p:sp>
        <p:nvSpPr>
          <p:cNvPr id="15" name="文本框 99"/>
          <p:cNvSpPr txBox="1">
            <a:spLocks noChangeArrowheads="1"/>
          </p:cNvSpPr>
          <p:nvPr/>
        </p:nvSpPr>
        <p:spPr bwMode="auto">
          <a:xfrm>
            <a:off x="4638502" y="1674674"/>
            <a:ext cx="691867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  况 值：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健康教育知晓率  </a:t>
            </a:r>
            <a:r>
              <a:rPr lang="en-US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改善重点：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来自改善前的柏拉图  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  </a:t>
            </a:r>
            <a:r>
              <a:rPr lang="zh-CN" altLang="en-US" sz="2400" b="1" dirty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 力</a:t>
            </a:r>
            <a:r>
              <a:rPr lang="zh-CN" altLang="en-US" sz="2400" b="1" dirty="0" smtClean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30/35×100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 = 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85.7%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38502" y="3527183"/>
            <a:ext cx="7290261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标 值</a:t>
            </a:r>
            <a:r>
              <a:rPr lang="en-US" altLang="zh-CN" sz="2400" b="1" dirty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现况值+改善值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=现况值+(1-现况值）x改善重点x圈员能力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%+(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）x80%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85.7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E94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400" b="1" dirty="0" smtClean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400" b="1" dirty="0" smtClean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</a:t>
            </a:r>
            <a:r>
              <a:rPr lang="zh-CN" altLang="en-US" sz="2400" b="1" dirty="0" smtClean="0">
                <a:solidFill>
                  <a:srgbClr val="E946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  </a:t>
            </a:r>
            <a:endParaRPr lang="zh-CN" altLang="en-US" sz="2400" b="1" dirty="0">
              <a:solidFill>
                <a:srgbClr val="E946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13031" y="64758"/>
            <a:ext cx="4325876" cy="584775"/>
            <a:chOff x="213031" y="64758"/>
            <a:chExt cx="4325876" cy="584775"/>
          </a:xfrm>
        </p:grpSpPr>
        <p:sp>
          <p:nvSpPr>
            <p:cNvPr id="11" name="矩形 10"/>
            <p:cNvSpPr/>
            <p:nvPr/>
          </p:nvSpPr>
          <p:spPr>
            <a:xfrm>
              <a:off x="1071291" y="64758"/>
              <a:ext cx="34676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目标值设定及理由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13031" y="221631"/>
              <a:ext cx="940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05 </a:t>
              </a:r>
              <a:endParaRPr lang="zh-CN" altLang="en-US" dirty="0"/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065518" y="115629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产房留置针完整率</a:t>
            </a:r>
            <a:endParaRPr lang="zh-CN" altLang="en-US" sz="28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475312" y="2160281"/>
            <a:ext cx="4297422" cy="4441892"/>
            <a:chOff x="1475312" y="2160281"/>
            <a:chExt cx="4297422" cy="4441892"/>
          </a:xfrm>
        </p:grpSpPr>
        <p:grpSp>
          <p:nvGrpSpPr>
            <p:cNvPr id="13" name="组合 12"/>
            <p:cNvGrpSpPr/>
            <p:nvPr/>
          </p:nvGrpSpPr>
          <p:grpSpPr>
            <a:xfrm>
              <a:off x="1475312" y="2160281"/>
              <a:ext cx="4297422" cy="4441892"/>
              <a:chOff x="1475312" y="2160281"/>
              <a:chExt cx="4297422" cy="4441892"/>
            </a:xfrm>
          </p:grpSpPr>
          <p:sp>
            <p:nvSpPr>
              <p:cNvPr id="10" name="Freeform 5"/>
              <p:cNvSpPr/>
              <p:nvPr/>
            </p:nvSpPr>
            <p:spPr bwMode="auto">
              <a:xfrm>
                <a:off x="1475312" y="3804496"/>
                <a:ext cx="1860196" cy="2397567"/>
              </a:xfrm>
              <a:prstGeom prst="rect">
                <a:avLst/>
              </a:prstGeom>
              <a:solidFill>
                <a:srgbClr val="4AA6C9">
                  <a:alpha val="84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id-ID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5"/>
              <p:cNvSpPr/>
              <p:nvPr/>
            </p:nvSpPr>
            <p:spPr bwMode="auto">
              <a:xfrm>
                <a:off x="3393610" y="2160281"/>
                <a:ext cx="2379124" cy="4041782"/>
              </a:xfrm>
              <a:prstGeom prst="rect">
                <a:avLst/>
              </a:prstGeom>
              <a:solidFill>
                <a:srgbClr val="E2413E">
                  <a:alpha val="80784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id-ID">
                  <a:solidFill>
                    <a:sysClr val="windowText" lastClr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064212" y="6202063"/>
                <a:ext cx="9541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改善前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4004827" y="6202062"/>
                <a:ext cx="9541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目标值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000401" y="3970537"/>
                <a:ext cx="6658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74%</a:t>
                </a:r>
                <a:endParaRPr lang="zh-CN" altLang="en-US" sz="2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240303" y="2248285"/>
                <a:ext cx="7184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92%</a:t>
                </a:r>
                <a:endParaRPr lang="zh-CN" altLang="en-US" sz="2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箭头: 上 18"/>
            <p:cNvSpPr/>
            <p:nvPr/>
          </p:nvSpPr>
          <p:spPr>
            <a:xfrm rot="2937304">
              <a:off x="2761151" y="2069356"/>
              <a:ext cx="590203" cy="1826065"/>
            </a:xfrm>
            <a:custGeom>
              <a:avLst/>
              <a:gdLst>
                <a:gd name="connsiteX0" fmla="*/ 0 w 590203"/>
                <a:gd name="connsiteY0" fmla="*/ 295102 h 1826065"/>
                <a:gd name="connsiteX1" fmla="*/ 295102 w 590203"/>
                <a:gd name="connsiteY1" fmla="*/ 0 h 1826065"/>
                <a:gd name="connsiteX2" fmla="*/ 590203 w 590203"/>
                <a:gd name="connsiteY2" fmla="*/ 295102 h 1826065"/>
                <a:gd name="connsiteX3" fmla="*/ 442652 w 590203"/>
                <a:gd name="connsiteY3" fmla="*/ 295102 h 1826065"/>
                <a:gd name="connsiteX4" fmla="*/ 442652 w 590203"/>
                <a:gd name="connsiteY4" fmla="*/ 1826065 h 1826065"/>
                <a:gd name="connsiteX5" fmla="*/ 147551 w 590203"/>
                <a:gd name="connsiteY5" fmla="*/ 1826065 h 1826065"/>
                <a:gd name="connsiteX6" fmla="*/ 147551 w 590203"/>
                <a:gd name="connsiteY6" fmla="*/ 295102 h 1826065"/>
                <a:gd name="connsiteX7" fmla="*/ 0 w 590203"/>
                <a:gd name="connsiteY7" fmla="*/ 295102 h 1826065"/>
                <a:gd name="connsiteX0-1" fmla="*/ 0 w 590203"/>
                <a:gd name="connsiteY0-2" fmla="*/ 295102 h 1826065"/>
                <a:gd name="connsiteX1-3" fmla="*/ 295102 w 590203"/>
                <a:gd name="connsiteY1-4" fmla="*/ 0 h 1826065"/>
                <a:gd name="connsiteX2-5" fmla="*/ 590203 w 590203"/>
                <a:gd name="connsiteY2-6" fmla="*/ 295102 h 1826065"/>
                <a:gd name="connsiteX3-7" fmla="*/ 442652 w 590203"/>
                <a:gd name="connsiteY3-8" fmla="*/ 295102 h 1826065"/>
                <a:gd name="connsiteX4-9" fmla="*/ 147551 w 590203"/>
                <a:gd name="connsiteY4-10" fmla="*/ 1826065 h 1826065"/>
                <a:gd name="connsiteX5-11" fmla="*/ 147551 w 590203"/>
                <a:gd name="connsiteY5-12" fmla="*/ 295102 h 1826065"/>
                <a:gd name="connsiteX6-13" fmla="*/ 0 w 590203"/>
                <a:gd name="connsiteY6-14" fmla="*/ 295102 h 18260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90203" h="1826065">
                  <a:moveTo>
                    <a:pt x="0" y="295102"/>
                  </a:moveTo>
                  <a:lnTo>
                    <a:pt x="295102" y="0"/>
                  </a:lnTo>
                  <a:lnTo>
                    <a:pt x="590203" y="295102"/>
                  </a:lnTo>
                  <a:lnTo>
                    <a:pt x="442652" y="295102"/>
                  </a:lnTo>
                  <a:lnTo>
                    <a:pt x="147551" y="1826065"/>
                  </a:lnTo>
                  <a:lnTo>
                    <a:pt x="147551" y="295102"/>
                  </a:lnTo>
                  <a:lnTo>
                    <a:pt x="0" y="295102"/>
                  </a:lnTo>
                  <a:close/>
                </a:path>
              </a:pathLst>
            </a:cu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75862" y="2842953"/>
            <a:ext cx="4580313" cy="1870363"/>
            <a:chOff x="6375862" y="2842953"/>
            <a:chExt cx="4580313" cy="1870363"/>
          </a:xfrm>
        </p:grpSpPr>
        <p:sp>
          <p:nvSpPr>
            <p:cNvPr id="21" name="矩形 20"/>
            <p:cNvSpPr/>
            <p:nvPr/>
          </p:nvSpPr>
          <p:spPr>
            <a:xfrm>
              <a:off x="6612695" y="2982731"/>
              <a:ext cx="4243727" cy="1494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到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20xx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年八月将产房留置针完整率</a:t>
              </a:r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达到</a:t>
              </a:r>
              <a:r>
                <a:rPr lang="en-US" altLang="zh-CN" sz="48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92%</a:t>
              </a:r>
              <a:endPara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flipH="1">
              <a:off x="6375862" y="2842953"/>
              <a:ext cx="4580313" cy="1870363"/>
            </a:xfrm>
            <a:custGeom>
              <a:avLst/>
              <a:gdLst>
                <a:gd name="connsiteX0" fmla="*/ 4222865 w 4580313"/>
                <a:gd name="connsiteY0" fmla="*/ 0 h 1870363"/>
                <a:gd name="connsiteX1" fmla="*/ 0 w 4580313"/>
                <a:gd name="connsiteY1" fmla="*/ 0 h 1870363"/>
                <a:gd name="connsiteX2" fmla="*/ 0 w 4580313"/>
                <a:gd name="connsiteY2" fmla="*/ 1870363 h 1870363"/>
                <a:gd name="connsiteX3" fmla="*/ 4580313 w 4580313"/>
                <a:gd name="connsiteY3" fmla="*/ 1870363 h 187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0313" h="1870363">
                  <a:moveTo>
                    <a:pt x="4222865" y="0"/>
                  </a:moveTo>
                  <a:lnTo>
                    <a:pt x="0" y="0"/>
                  </a:lnTo>
                  <a:lnTo>
                    <a:pt x="0" y="1870363"/>
                  </a:lnTo>
                  <a:lnTo>
                    <a:pt x="4580313" y="1870363"/>
                  </a:lnTo>
                </a:path>
              </a:pathLst>
            </a:custGeom>
            <a:noFill/>
            <a:ln>
              <a:solidFill>
                <a:srgbClr val="E2413E"/>
              </a:solidFill>
              <a:prstDash val="sysDash"/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3031" y="64758"/>
            <a:ext cx="2274032" cy="584775"/>
            <a:chOff x="213031" y="64758"/>
            <a:chExt cx="2274032" cy="584775"/>
          </a:xfrm>
        </p:grpSpPr>
        <p:sp>
          <p:nvSpPr>
            <p:cNvPr id="25" name="矩形 24"/>
            <p:cNvSpPr/>
            <p:nvPr/>
          </p:nvSpPr>
          <p:spPr>
            <a:xfrm>
              <a:off x="1071291" y="64758"/>
              <a:ext cx="141577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目标图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13031" y="221631"/>
              <a:ext cx="940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05 </a:t>
              </a:r>
              <a:endParaRPr lang="zh-CN" altLang="en-US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1306493" y="3348519"/>
            <a:ext cx="1293728" cy="1289878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634586" y="4676615"/>
            <a:ext cx="1269263" cy="1289878"/>
            <a:chOff x="6175502" y="2094988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102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3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310232" y="4668486"/>
            <a:ext cx="1289989" cy="1298007"/>
            <a:chOff x="10197010" y="2054859"/>
            <a:chExt cx="2015239" cy="2027767"/>
          </a:xfrm>
        </p:grpSpPr>
        <p:sp>
          <p:nvSpPr>
            <p:cNvPr id="10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162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1" name="직사각형 9"/>
          <p:cNvSpPr/>
          <p:nvPr/>
        </p:nvSpPr>
        <p:spPr>
          <a:xfrm>
            <a:off x="2661116" y="1704683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2" name="직사각형 9"/>
          <p:cNvSpPr/>
          <p:nvPr/>
        </p:nvSpPr>
        <p:spPr>
          <a:xfrm>
            <a:off x="3010806" y="1524410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06" name="矩形 38"/>
          <p:cNvSpPr>
            <a:spLocks noChangeArrowheads="1"/>
          </p:cNvSpPr>
          <p:nvPr/>
        </p:nvSpPr>
        <p:spPr bwMode="auto">
          <a:xfrm>
            <a:off x="5030726" y="2212846"/>
            <a:ext cx="66761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8800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原因分析</a:t>
            </a:r>
            <a:endParaRPr lang="zh-CN" altLang="en-US" sz="88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5203170" y="3582993"/>
            <a:ext cx="3489800" cy="400110"/>
            <a:chOff x="4856247" y="3761971"/>
            <a:chExt cx="3489800" cy="40011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4916629" y="379358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14" name="矩形 113"/>
            <p:cNvSpPr/>
            <p:nvPr/>
          </p:nvSpPr>
          <p:spPr>
            <a:xfrm>
              <a:off x="5123082" y="3761971"/>
              <a:ext cx="32229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鱼骨图 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203170" y="4088365"/>
            <a:ext cx="2144686" cy="400110"/>
            <a:chOff x="4856246" y="3768304"/>
            <a:chExt cx="2144686" cy="400110"/>
          </a:xfrm>
        </p:grpSpPr>
        <p:grpSp>
          <p:nvGrpSpPr>
            <p:cNvPr id="119" name="组合 118"/>
            <p:cNvGrpSpPr/>
            <p:nvPr/>
          </p:nvGrpSpPr>
          <p:grpSpPr>
            <a:xfrm>
              <a:off x="4856246" y="3794424"/>
              <a:ext cx="324913" cy="338554"/>
              <a:chOff x="4912707" y="3789986"/>
              <a:chExt cx="265483" cy="276629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4912707" y="3789986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2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20" name="矩形 119"/>
            <p:cNvSpPr/>
            <p:nvPr/>
          </p:nvSpPr>
          <p:spPr>
            <a:xfrm>
              <a:off x="5123081" y="3768304"/>
              <a:ext cx="18778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要因分析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7556805" y="3636889"/>
            <a:ext cx="3032274" cy="400110"/>
            <a:chOff x="4856237" y="3765028"/>
            <a:chExt cx="3032274" cy="400110"/>
          </a:xfrm>
        </p:grpSpPr>
        <p:grpSp>
          <p:nvGrpSpPr>
            <p:cNvPr id="125" name="组合 124"/>
            <p:cNvGrpSpPr/>
            <p:nvPr/>
          </p:nvGrpSpPr>
          <p:grpSpPr>
            <a:xfrm>
              <a:off x="4856237" y="3807829"/>
              <a:ext cx="333843" cy="338554"/>
              <a:chOff x="4912707" y="3800940"/>
              <a:chExt cx="272780" cy="276629"/>
            </a:xfrm>
          </p:grpSpPr>
          <p:sp>
            <p:nvSpPr>
              <p:cNvPr id="127" name="椭圆 126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9" name="文本框 128"/>
              <p:cNvSpPr txBox="1"/>
              <p:nvPr/>
            </p:nvSpPr>
            <p:spPr>
              <a:xfrm>
                <a:off x="4920004" y="380094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3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26" name="矩形 125"/>
            <p:cNvSpPr/>
            <p:nvPr/>
          </p:nvSpPr>
          <p:spPr>
            <a:xfrm>
              <a:off x="5123625" y="3765028"/>
              <a:ext cx="27648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真因验证 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0" name="矩形 38"/>
          <p:cNvSpPr>
            <a:spLocks noChangeArrowheads="1"/>
          </p:cNvSpPr>
          <p:nvPr/>
        </p:nvSpPr>
        <p:spPr bwMode="auto">
          <a:xfrm>
            <a:off x="3152179" y="1608354"/>
            <a:ext cx="819091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900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39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>
            <a:off x="1320800" y="381317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646113" y="3271838"/>
            <a:ext cx="10593388" cy="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2592388" y="701675"/>
            <a:ext cx="1436688" cy="2609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6167438" y="665163"/>
            <a:ext cx="1914525" cy="2573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>
            <a:stCxn id="13" idx="0"/>
          </p:cNvCxnSpPr>
          <p:nvPr/>
        </p:nvCxnSpPr>
        <p:spPr>
          <a:xfrm flipV="1">
            <a:off x="1835150" y="3336925"/>
            <a:ext cx="1014413" cy="2857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14" idx="0"/>
          </p:cNvCxnSpPr>
          <p:nvPr/>
        </p:nvCxnSpPr>
        <p:spPr>
          <a:xfrm flipV="1">
            <a:off x="5060950" y="3336925"/>
            <a:ext cx="660400" cy="2894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15" idx="0"/>
          </p:cNvCxnSpPr>
          <p:nvPr/>
        </p:nvCxnSpPr>
        <p:spPr>
          <a:xfrm flipV="1">
            <a:off x="8267700" y="3311525"/>
            <a:ext cx="657225" cy="2919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835150" y="53975"/>
            <a:ext cx="1063625" cy="611188"/>
          </a:xfrm>
          <a:prstGeom prst="rect">
            <a:avLst/>
          </a:prstGeom>
          <a:solidFill>
            <a:srgbClr val="4A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机</a:t>
            </a:r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95963" y="74613"/>
            <a:ext cx="1027113" cy="501650"/>
          </a:xfrm>
          <a:prstGeom prst="rect">
            <a:avLst/>
          </a:prstGeom>
          <a:solidFill>
            <a:srgbClr val="4A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zh-CN" strike="noStrike" noProof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</a:t>
            </a:r>
            <a:endParaRPr lang="zh-CN" altLang="zh-CN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33500" y="6194425"/>
            <a:ext cx="1003300" cy="635000"/>
          </a:xfrm>
          <a:prstGeom prst="rect">
            <a:avLst/>
          </a:prstGeom>
          <a:solidFill>
            <a:srgbClr val="4A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法</a:t>
            </a:r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35488" y="6230938"/>
            <a:ext cx="1050925" cy="635000"/>
          </a:xfrm>
          <a:prstGeom prst="rect">
            <a:avLst/>
          </a:prstGeom>
          <a:solidFill>
            <a:srgbClr val="4A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料</a:t>
            </a:r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91450" y="6230938"/>
            <a:ext cx="952500" cy="598488"/>
          </a:xfrm>
          <a:prstGeom prst="rect">
            <a:avLst/>
          </a:prstGeom>
          <a:solidFill>
            <a:srgbClr val="4A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</a:t>
            </a:r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直接箭头连接符 15"/>
          <p:cNvCxnSpPr>
            <a:stCxn id="15" idx="0"/>
          </p:cNvCxnSpPr>
          <p:nvPr/>
        </p:nvCxnSpPr>
        <p:spPr>
          <a:xfrm flipH="1" flipV="1">
            <a:off x="6823075" y="1208088"/>
            <a:ext cx="1906588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15" idx="0"/>
          </p:cNvCxnSpPr>
          <p:nvPr/>
        </p:nvCxnSpPr>
        <p:spPr>
          <a:xfrm>
            <a:off x="8274050" y="806450"/>
            <a:ext cx="15875" cy="204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5" idx="0"/>
          </p:cNvCxnSpPr>
          <p:nvPr/>
        </p:nvCxnSpPr>
        <p:spPr>
          <a:xfrm flipH="1" flipV="1">
            <a:off x="8375650" y="1220788"/>
            <a:ext cx="15875" cy="284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5" idx="0"/>
          </p:cNvCxnSpPr>
          <p:nvPr/>
        </p:nvCxnSpPr>
        <p:spPr>
          <a:xfrm>
            <a:off x="7262813" y="1011238"/>
            <a:ext cx="14288" cy="195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0" name="文本框 28"/>
          <p:cNvSpPr txBox="1"/>
          <p:nvPr/>
        </p:nvSpPr>
        <p:spPr>
          <a:xfrm>
            <a:off x="8743950" y="1127125"/>
            <a:ext cx="16430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孕妇特殊原因</a:t>
            </a:r>
            <a:endParaRPr lang="zh-CN" altLang="en-US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1" name="文本框 29"/>
          <p:cNvSpPr txBox="1"/>
          <p:nvPr/>
        </p:nvSpPr>
        <p:spPr>
          <a:xfrm>
            <a:off x="8023225" y="334476"/>
            <a:ext cx="755227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知识</a:t>
            </a:r>
            <a:endParaRPr lang="zh-CN" altLang="en-US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缺乏</a:t>
            </a:r>
            <a:endParaRPr lang="zh-CN" altLang="en-US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2" name="文本框 30"/>
          <p:cNvSpPr txBox="1"/>
          <p:nvPr/>
        </p:nvSpPr>
        <p:spPr>
          <a:xfrm>
            <a:off x="8037513" y="1495425"/>
            <a:ext cx="15128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孕妇血高凝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3" name="文本框 31"/>
          <p:cNvSpPr txBox="1"/>
          <p:nvPr/>
        </p:nvSpPr>
        <p:spPr>
          <a:xfrm>
            <a:off x="6978650" y="366713"/>
            <a:ext cx="1281113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用力易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出汗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34" name="文本框 32"/>
          <p:cNvSpPr txBox="1"/>
          <p:nvPr/>
        </p:nvSpPr>
        <p:spPr>
          <a:xfrm>
            <a:off x="7080250" y="1400175"/>
            <a:ext cx="107632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宫缩痛配合差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4" name="直接箭头连接符 33"/>
          <p:cNvCxnSpPr>
            <a:stCxn id="15" idx="0"/>
          </p:cNvCxnSpPr>
          <p:nvPr/>
        </p:nvCxnSpPr>
        <p:spPr>
          <a:xfrm>
            <a:off x="7467600" y="1220788"/>
            <a:ext cx="0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箭头连接符 1"/>
          <p:cNvCxnSpPr>
            <a:stCxn id="15" idx="0"/>
          </p:cNvCxnSpPr>
          <p:nvPr/>
        </p:nvCxnSpPr>
        <p:spPr>
          <a:xfrm>
            <a:off x="7739063" y="2693988"/>
            <a:ext cx="16589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7" name="文本框 16"/>
          <p:cNvSpPr txBox="1"/>
          <p:nvPr/>
        </p:nvSpPr>
        <p:spPr>
          <a:xfrm>
            <a:off x="9382125" y="2544763"/>
            <a:ext cx="16589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>
                <a:ea typeface="微软雅黑" panose="020B0503020204020204" pitchFamily="34" charset="-122"/>
                <a:sym typeface="Arial" panose="020B0604020202020204" pitchFamily="34" charset="0"/>
              </a:rPr>
              <a:t>孕妇血管因素</a:t>
            </a:r>
            <a:endParaRPr lang="zh-CN" altLang="zh-CN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直接箭头连接符 17"/>
          <p:cNvCxnSpPr>
            <a:stCxn id="15" idx="0"/>
          </p:cNvCxnSpPr>
          <p:nvPr/>
        </p:nvCxnSpPr>
        <p:spPr>
          <a:xfrm flipH="1">
            <a:off x="8023225" y="2409825"/>
            <a:ext cx="312738" cy="2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9" name="文本框 19"/>
          <p:cNvSpPr txBox="1"/>
          <p:nvPr/>
        </p:nvSpPr>
        <p:spPr>
          <a:xfrm>
            <a:off x="7791450" y="2044700"/>
            <a:ext cx="162718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血管弹性差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直接箭头连接符 20"/>
          <p:cNvCxnSpPr>
            <a:stCxn id="15" idx="0"/>
          </p:cNvCxnSpPr>
          <p:nvPr/>
        </p:nvCxnSpPr>
        <p:spPr>
          <a:xfrm flipH="1" flipV="1">
            <a:off x="8172450" y="2708275"/>
            <a:ext cx="163513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1" name="文本框 21"/>
          <p:cNvSpPr txBox="1"/>
          <p:nvPr/>
        </p:nvSpPr>
        <p:spPr>
          <a:xfrm>
            <a:off x="8081963" y="2828925"/>
            <a:ext cx="18272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血管通透性差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3" name="直接箭头连接符 22"/>
          <p:cNvCxnSpPr>
            <a:stCxn id="15" idx="0"/>
          </p:cNvCxnSpPr>
          <p:nvPr/>
        </p:nvCxnSpPr>
        <p:spPr>
          <a:xfrm>
            <a:off x="5119688" y="1335088"/>
            <a:ext cx="16732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3" name="文本框 23"/>
          <p:cNvSpPr txBox="1"/>
          <p:nvPr/>
        </p:nvSpPr>
        <p:spPr>
          <a:xfrm>
            <a:off x="4333875" y="1177925"/>
            <a:ext cx="9969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管理者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6" name="直接箭头连接符 25"/>
          <p:cNvCxnSpPr>
            <a:stCxn id="15" idx="0"/>
          </p:cNvCxnSpPr>
          <p:nvPr/>
        </p:nvCxnSpPr>
        <p:spPr>
          <a:xfrm>
            <a:off x="5746750" y="1011238"/>
            <a:ext cx="134938" cy="239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15" idx="0"/>
          </p:cNvCxnSpPr>
          <p:nvPr/>
        </p:nvCxnSpPr>
        <p:spPr>
          <a:xfrm flipV="1">
            <a:off x="5778500" y="1335088"/>
            <a:ext cx="357188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6" name="文本框 34"/>
          <p:cNvSpPr txBox="1"/>
          <p:nvPr/>
        </p:nvSpPr>
        <p:spPr>
          <a:xfrm>
            <a:off x="4914900" y="758825"/>
            <a:ext cx="17049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监督力度不够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47" name="文本框 35"/>
          <p:cNvSpPr txBox="1"/>
          <p:nvPr/>
        </p:nvSpPr>
        <p:spPr>
          <a:xfrm>
            <a:off x="4946650" y="1504950"/>
            <a:ext cx="20320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培训后落实不到位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7" name="直接箭头连接符 36"/>
          <p:cNvCxnSpPr>
            <a:stCxn id="15" idx="0"/>
          </p:cNvCxnSpPr>
          <p:nvPr/>
        </p:nvCxnSpPr>
        <p:spPr>
          <a:xfrm>
            <a:off x="5321300" y="2536825"/>
            <a:ext cx="2238375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9" name="文本框 37"/>
          <p:cNvSpPr txBox="1"/>
          <p:nvPr/>
        </p:nvSpPr>
        <p:spPr>
          <a:xfrm>
            <a:off x="4333875" y="2379663"/>
            <a:ext cx="9969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助产士</a:t>
            </a:r>
            <a:endParaRPr lang="zh-CN" altLang="en-US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0" name="直接箭头连接符 39"/>
          <p:cNvCxnSpPr>
            <a:stCxn id="15" idx="0"/>
          </p:cNvCxnSpPr>
          <p:nvPr/>
        </p:nvCxnSpPr>
        <p:spPr>
          <a:xfrm flipV="1">
            <a:off x="7035800" y="2574925"/>
            <a:ext cx="254000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1" name="文本框 40"/>
          <p:cNvSpPr txBox="1"/>
          <p:nvPr/>
        </p:nvSpPr>
        <p:spPr>
          <a:xfrm>
            <a:off x="6530975" y="2784475"/>
            <a:ext cx="14795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思想不重视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2" name="直接箭头连接符 41"/>
          <p:cNvCxnSpPr>
            <a:stCxn id="15" idx="0"/>
          </p:cNvCxnSpPr>
          <p:nvPr/>
        </p:nvCxnSpPr>
        <p:spPr>
          <a:xfrm flipV="1">
            <a:off x="5632450" y="2574925"/>
            <a:ext cx="238125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15" idx="0"/>
          </p:cNvCxnSpPr>
          <p:nvPr/>
        </p:nvCxnSpPr>
        <p:spPr>
          <a:xfrm>
            <a:off x="6946900" y="2335213"/>
            <a:ext cx="209550" cy="195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4" name="文本框 45"/>
          <p:cNvSpPr txBox="1"/>
          <p:nvPr/>
        </p:nvSpPr>
        <p:spPr>
          <a:xfrm>
            <a:off x="6135688" y="1863725"/>
            <a:ext cx="10795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临床经验不足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7" name="直接箭头连接符 46"/>
          <p:cNvCxnSpPr>
            <a:stCxn id="15" idx="0"/>
          </p:cNvCxnSpPr>
          <p:nvPr/>
        </p:nvCxnSpPr>
        <p:spPr>
          <a:xfrm>
            <a:off x="5527675" y="2290763"/>
            <a:ext cx="477838" cy="2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6" name="文本框 47"/>
          <p:cNvSpPr txBox="1"/>
          <p:nvPr/>
        </p:nvSpPr>
        <p:spPr>
          <a:xfrm>
            <a:off x="4795838" y="1992313"/>
            <a:ext cx="13716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操作不规范</a:t>
            </a:r>
            <a:endParaRPr lang="zh-CN" altLang="en-US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9" name="直接箭头连接符 48"/>
          <p:cNvCxnSpPr>
            <a:stCxn id="15" idx="0"/>
          </p:cNvCxnSpPr>
          <p:nvPr/>
        </p:nvCxnSpPr>
        <p:spPr>
          <a:xfrm flipV="1">
            <a:off x="2463800" y="946150"/>
            <a:ext cx="209550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15" idx="0"/>
          </p:cNvCxnSpPr>
          <p:nvPr/>
        </p:nvCxnSpPr>
        <p:spPr>
          <a:xfrm flipV="1">
            <a:off x="2852738" y="1722438"/>
            <a:ext cx="254000" cy="179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>
            <a:stCxn id="15" idx="0"/>
          </p:cNvCxnSpPr>
          <p:nvPr/>
        </p:nvCxnSpPr>
        <p:spPr>
          <a:xfrm flipH="1">
            <a:off x="3316288" y="2828925"/>
            <a:ext cx="4032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60" name="文本框 53"/>
          <p:cNvSpPr txBox="1"/>
          <p:nvPr/>
        </p:nvSpPr>
        <p:spPr>
          <a:xfrm>
            <a:off x="1598613" y="2663825"/>
            <a:ext cx="19415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过分依赖输液泵</a:t>
            </a:r>
            <a:endParaRPr lang="zh-CN" altLang="en-US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61" name="文本框 54"/>
          <p:cNvSpPr txBox="1"/>
          <p:nvPr/>
        </p:nvSpPr>
        <p:spPr>
          <a:xfrm>
            <a:off x="523875" y="966788"/>
            <a:ext cx="21494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自由体位机械不足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62" name="文本框 55"/>
          <p:cNvSpPr txBox="1"/>
          <p:nvPr/>
        </p:nvSpPr>
        <p:spPr>
          <a:xfrm>
            <a:off x="852488" y="1722438"/>
            <a:ext cx="20462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缺少待、产一体床</a:t>
            </a:r>
            <a:endParaRPr lang="zh-CN" altLang="en-US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8" name="直接箭头连接符 57"/>
          <p:cNvCxnSpPr>
            <a:stCxn id="15" idx="0"/>
          </p:cNvCxnSpPr>
          <p:nvPr/>
        </p:nvCxnSpPr>
        <p:spPr>
          <a:xfrm flipH="1">
            <a:off x="8755063" y="4098925"/>
            <a:ext cx="4476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64" name="文本框 58"/>
          <p:cNvSpPr txBox="1"/>
          <p:nvPr/>
        </p:nvSpPr>
        <p:spPr>
          <a:xfrm>
            <a:off x="9382125" y="3829050"/>
            <a:ext cx="1419225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夜间工作量大人员缺少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60" name="直接箭头连接符 59"/>
          <p:cNvCxnSpPr>
            <a:stCxn id="15" idx="0"/>
          </p:cNvCxnSpPr>
          <p:nvPr/>
        </p:nvCxnSpPr>
        <p:spPr>
          <a:xfrm flipH="1" flipV="1">
            <a:off x="8605838" y="5308600"/>
            <a:ext cx="1016000" cy="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66" name="文本框 60"/>
          <p:cNvSpPr txBox="1"/>
          <p:nvPr/>
        </p:nvSpPr>
        <p:spPr>
          <a:xfrm>
            <a:off x="9621838" y="5221288"/>
            <a:ext cx="1419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社会坏境</a:t>
            </a:r>
            <a:endParaRPr lang="zh-CN" altLang="en-US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67" name="文本框 62"/>
          <p:cNvSpPr txBox="1"/>
          <p:nvPr/>
        </p:nvSpPr>
        <p:spPr>
          <a:xfrm>
            <a:off x="8575675" y="5532438"/>
            <a:ext cx="15224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经济效益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65" name="直接箭头连接符 64"/>
          <p:cNvCxnSpPr>
            <a:stCxn id="15" idx="0"/>
          </p:cNvCxnSpPr>
          <p:nvPr/>
        </p:nvCxnSpPr>
        <p:spPr>
          <a:xfrm>
            <a:off x="9083675" y="5114925"/>
            <a:ext cx="328613" cy="193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>
            <a:stCxn id="15" idx="0"/>
          </p:cNvCxnSpPr>
          <p:nvPr/>
        </p:nvCxnSpPr>
        <p:spPr>
          <a:xfrm flipV="1">
            <a:off x="9023350" y="5294313"/>
            <a:ext cx="165100" cy="223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70" name="文本框 66"/>
          <p:cNvSpPr txBox="1"/>
          <p:nvPr/>
        </p:nvSpPr>
        <p:spPr>
          <a:xfrm>
            <a:off x="8605838" y="4770438"/>
            <a:ext cx="202088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未形成规范流程</a:t>
            </a:r>
            <a:endParaRPr lang="zh-CN" altLang="en-US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68" name="直接箭头连接符 67"/>
          <p:cNvCxnSpPr>
            <a:stCxn id="13372" idx="3"/>
          </p:cNvCxnSpPr>
          <p:nvPr/>
        </p:nvCxnSpPr>
        <p:spPr>
          <a:xfrm flipV="1">
            <a:off x="850900" y="4098925"/>
            <a:ext cx="1727200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72" name="文本框 68"/>
          <p:cNvSpPr txBox="1"/>
          <p:nvPr/>
        </p:nvSpPr>
        <p:spPr>
          <a:xfrm>
            <a:off x="149225" y="3784600"/>
            <a:ext cx="70167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固定环节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0" name="直接箭头连接符 69"/>
          <p:cNvCxnSpPr>
            <a:stCxn id="13372" idx="3"/>
          </p:cNvCxnSpPr>
          <p:nvPr/>
        </p:nvCxnSpPr>
        <p:spPr>
          <a:xfrm>
            <a:off x="2112963" y="3873500"/>
            <a:ext cx="149225" cy="225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74" name="文本框 70"/>
          <p:cNvSpPr txBox="1"/>
          <p:nvPr/>
        </p:nvSpPr>
        <p:spPr>
          <a:xfrm>
            <a:off x="1581150" y="3311525"/>
            <a:ext cx="1130300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选择血管不合适</a:t>
            </a:r>
            <a:endParaRPr lang="zh-CN" altLang="en-US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3" name="直接箭头连接符 72"/>
          <p:cNvCxnSpPr>
            <a:stCxn id="13372" idx="3"/>
          </p:cNvCxnSpPr>
          <p:nvPr/>
        </p:nvCxnSpPr>
        <p:spPr>
          <a:xfrm>
            <a:off x="1246188" y="3814763"/>
            <a:ext cx="268288" cy="268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76" name="文本框 73"/>
          <p:cNvSpPr txBox="1"/>
          <p:nvPr/>
        </p:nvSpPr>
        <p:spPr>
          <a:xfrm>
            <a:off x="558800" y="3287713"/>
            <a:ext cx="12763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固定位置不正确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5" name="直接箭头连接符 74"/>
          <p:cNvCxnSpPr>
            <a:stCxn id="13372" idx="3"/>
          </p:cNvCxnSpPr>
          <p:nvPr/>
        </p:nvCxnSpPr>
        <p:spPr>
          <a:xfrm flipV="1">
            <a:off x="1679575" y="4143375"/>
            <a:ext cx="179388" cy="193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78" name="文本框 75"/>
          <p:cNvSpPr txBox="1"/>
          <p:nvPr/>
        </p:nvSpPr>
        <p:spPr>
          <a:xfrm>
            <a:off x="1038225" y="4337050"/>
            <a:ext cx="1673225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贴</a:t>
            </a:r>
            <a:r>
              <a:rPr lang="en-US" altLang="zh-CN">
                <a:ea typeface="微软雅黑" panose="020B0503020204020204" pitchFamily="34" charset="-122"/>
                <a:sym typeface="Arial" panose="020B0604020202020204" pitchFamily="34" charset="0"/>
              </a:rPr>
              <a:t>3M</a:t>
            </a:r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敷贴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手法不对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7" name="直接箭头连接符 76"/>
          <p:cNvCxnSpPr>
            <a:stCxn id="13372" idx="3"/>
          </p:cNvCxnSpPr>
          <p:nvPr/>
        </p:nvCxnSpPr>
        <p:spPr>
          <a:xfrm flipH="1">
            <a:off x="2441575" y="4576763"/>
            <a:ext cx="1792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80" name="文本框 77"/>
          <p:cNvSpPr txBox="1"/>
          <p:nvPr/>
        </p:nvSpPr>
        <p:spPr>
          <a:xfrm>
            <a:off x="4233863" y="4254500"/>
            <a:ext cx="1008062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穿刺后护理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9" name="直接箭头连接符 78"/>
          <p:cNvCxnSpPr>
            <a:stCxn id="13372" idx="3"/>
          </p:cNvCxnSpPr>
          <p:nvPr/>
        </p:nvCxnSpPr>
        <p:spPr>
          <a:xfrm flipH="1">
            <a:off x="2987675" y="4217988"/>
            <a:ext cx="119063" cy="312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82" name="文本框 79"/>
          <p:cNvSpPr txBox="1"/>
          <p:nvPr/>
        </p:nvSpPr>
        <p:spPr>
          <a:xfrm>
            <a:off x="2800350" y="3625850"/>
            <a:ext cx="1289050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输液时间长滴速慢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1" name="直接箭头连接符 80"/>
          <p:cNvCxnSpPr>
            <a:stCxn id="13372" idx="3"/>
          </p:cNvCxnSpPr>
          <p:nvPr/>
        </p:nvCxnSpPr>
        <p:spPr>
          <a:xfrm flipV="1">
            <a:off x="2635250" y="4606925"/>
            <a:ext cx="165100" cy="193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84" name="文本框 81"/>
          <p:cNvSpPr txBox="1"/>
          <p:nvPr/>
        </p:nvSpPr>
        <p:spPr>
          <a:xfrm>
            <a:off x="2336800" y="4800600"/>
            <a:ext cx="9779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未及时封管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4" name="直接箭头连接符 83"/>
          <p:cNvCxnSpPr>
            <a:stCxn id="13372" idx="3"/>
          </p:cNvCxnSpPr>
          <p:nvPr/>
        </p:nvCxnSpPr>
        <p:spPr>
          <a:xfrm flipH="1" flipV="1">
            <a:off x="3413125" y="4591050"/>
            <a:ext cx="163513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86" name="文本框 84"/>
          <p:cNvSpPr txBox="1"/>
          <p:nvPr/>
        </p:nvSpPr>
        <p:spPr>
          <a:xfrm>
            <a:off x="3060859" y="4906012"/>
            <a:ext cx="15049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  <a:sym typeface="Arial" panose="020B0604020202020204" pitchFamily="34" charset="0"/>
              </a:rPr>
              <a:t>巡视不到位</a:t>
            </a:r>
            <a:endParaRPr lang="zh-CN" altLang="en-US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7" name="直接箭头连接符 86"/>
          <p:cNvCxnSpPr>
            <a:stCxn id="13372" idx="3"/>
          </p:cNvCxnSpPr>
          <p:nvPr/>
        </p:nvCxnSpPr>
        <p:spPr>
          <a:xfrm>
            <a:off x="1403350" y="5294313"/>
            <a:ext cx="731838" cy="14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88" name="文本框 87"/>
          <p:cNvSpPr txBox="1"/>
          <p:nvPr/>
        </p:nvSpPr>
        <p:spPr>
          <a:xfrm>
            <a:off x="558800" y="5083175"/>
            <a:ext cx="116522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缺乏规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范培训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9" name="直接箭头连接符 88"/>
          <p:cNvCxnSpPr>
            <a:stCxn id="13372" idx="3"/>
          </p:cNvCxnSpPr>
          <p:nvPr/>
        </p:nvCxnSpPr>
        <p:spPr>
          <a:xfrm flipV="1">
            <a:off x="5414963" y="5046663"/>
            <a:ext cx="1373188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0" name="文本框 89"/>
          <p:cNvSpPr txBox="1"/>
          <p:nvPr/>
        </p:nvSpPr>
        <p:spPr>
          <a:xfrm>
            <a:off x="6943725" y="4770438"/>
            <a:ext cx="1046163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材料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改进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1" name="直接箭头连接符 90"/>
          <p:cNvCxnSpPr>
            <a:stCxn id="13372" idx="3"/>
          </p:cNvCxnSpPr>
          <p:nvPr/>
        </p:nvCxnSpPr>
        <p:spPr>
          <a:xfrm flipH="1">
            <a:off x="5976938" y="4770438"/>
            <a:ext cx="223838" cy="2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2" name="文本框 91"/>
          <p:cNvSpPr txBox="1"/>
          <p:nvPr/>
        </p:nvSpPr>
        <p:spPr>
          <a:xfrm>
            <a:off x="5778500" y="4217988"/>
            <a:ext cx="925513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材质软硬不适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3" name="直接箭头连接符 92"/>
          <p:cNvCxnSpPr>
            <a:stCxn id="13372" idx="3"/>
          </p:cNvCxnSpPr>
          <p:nvPr/>
        </p:nvCxnSpPr>
        <p:spPr>
          <a:xfrm flipH="1" flipV="1">
            <a:off x="5641975" y="5092700"/>
            <a:ext cx="44450" cy="238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4" name="文本框 93"/>
          <p:cNvSpPr txBox="1"/>
          <p:nvPr/>
        </p:nvSpPr>
        <p:spPr>
          <a:xfrm>
            <a:off x="5280025" y="5324475"/>
            <a:ext cx="110172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胶布粘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性差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5" name="直接箭头连接符 94"/>
          <p:cNvCxnSpPr>
            <a:stCxn id="13372" idx="3"/>
          </p:cNvCxnSpPr>
          <p:nvPr/>
        </p:nvCxnSpPr>
        <p:spPr>
          <a:xfrm flipH="1" flipV="1">
            <a:off x="6200775" y="5057775"/>
            <a:ext cx="330200" cy="38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6" name="文本框 95"/>
          <p:cNvSpPr txBox="1"/>
          <p:nvPr/>
        </p:nvSpPr>
        <p:spPr>
          <a:xfrm>
            <a:off x="6200775" y="5445125"/>
            <a:ext cx="13811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胶布不透气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7" name="直接箭头连接符 96"/>
          <p:cNvCxnSpPr>
            <a:stCxn id="13372" idx="3"/>
          </p:cNvCxnSpPr>
          <p:nvPr/>
        </p:nvCxnSpPr>
        <p:spPr>
          <a:xfrm flipH="1" flipV="1">
            <a:off x="5608638" y="4143375"/>
            <a:ext cx="1076325" cy="14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98" name="文本框 97"/>
          <p:cNvSpPr txBox="1"/>
          <p:nvPr/>
        </p:nvSpPr>
        <p:spPr>
          <a:xfrm>
            <a:off x="6684963" y="3844925"/>
            <a:ext cx="106045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宣传资料不够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9" name="直接箭头连接符 98"/>
          <p:cNvCxnSpPr>
            <a:stCxn id="13372" idx="3"/>
          </p:cNvCxnSpPr>
          <p:nvPr/>
        </p:nvCxnSpPr>
        <p:spPr>
          <a:xfrm>
            <a:off x="5160963" y="3740150"/>
            <a:ext cx="50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00" name="文本框 99"/>
          <p:cNvSpPr txBox="1"/>
          <p:nvPr/>
        </p:nvSpPr>
        <p:spPr>
          <a:xfrm>
            <a:off x="4235450" y="3411538"/>
            <a:ext cx="1179513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ea typeface="微软雅黑" panose="020B0503020204020204" pitchFamily="34" charset="-122"/>
                <a:sym typeface="Arial" panose="020B0604020202020204" pitchFamily="34" charset="0"/>
              </a:rPr>
              <a:t>留置针型号不合适</a:t>
            </a:r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401" name="文本框 100"/>
          <p:cNvSpPr txBox="1"/>
          <p:nvPr/>
        </p:nvSpPr>
        <p:spPr>
          <a:xfrm>
            <a:off x="11311136" y="1689100"/>
            <a:ext cx="615553" cy="3479800"/>
          </a:xfrm>
          <a:prstGeom prst="rect">
            <a:avLst/>
          </a:prstGeom>
          <a:solidFill>
            <a:srgbClr val="E2413E"/>
          </a:solidFill>
          <a:ln w="9525">
            <a:noFill/>
          </a:ln>
        </p:spPr>
        <p:txBody>
          <a:bodyPr vert="eaVert" wrap="square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为什么</a:t>
            </a:r>
            <a:r>
              <a:rPr lang="zh-CN" altLang="en-US" sz="2800" b="1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留置针不完 </a:t>
            </a:r>
            <a:r>
              <a: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整</a:t>
            </a:r>
            <a:endParaRPr lang="zh-CN" altLang="en-US" sz="28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椭圆 2"/>
          <p:cNvSpPr/>
          <p:nvPr/>
        </p:nvSpPr>
        <p:spPr>
          <a:xfrm>
            <a:off x="4340226" y="2270789"/>
            <a:ext cx="876799" cy="54001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5" noProof="1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" name="椭圆 2"/>
          <p:cNvSpPr/>
          <p:nvPr/>
        </p:nvSpPr>
        <p:spPr>
          <a:xfrm>
            <a:off x="4728075" y="1934272"/>
            <a:ext cx="1381125" cy="44628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5" noProof="1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6" name="椭圆 2"/>
          <p:cNvSpPr/>
          <p:nvPr/>
        </p:nvSpPr>
        <p:spPr>
          <a:xfrm>
            <a:off x="7883526" y="309020"/>
            <a:ext cx="995612" cy="61318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5" noProof="1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" name="椭圆 2"/>
          <p:cNvSpPr/>
          <p:nvPr/>
        </p:nvSpPr>
        <p:spPr>
          <a:xfrm>
            <a:off x="8796020" y="930144"/>
            <a:ext cx="1590993" cy="54940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5" noProof="1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" name="椭圆 2"/>
          <p:cNvSpPr/>
          <p:nvPr/>
        </p:nvSpPr>
        <p:spPr>
          <a:xfrm>
            <a:off x="9572664" y="5103299"/>
            <a:ext cx="1590993" cy="54940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5" noProof="1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" name="椭圆 2"/>
          <p:cNvSpPr/>
          <p:nvPr/>
        </p:nvSpPr>
        <p:spPr>
          <a:xfrm>
            <a:off x="8674101" y="4616256"/>
            <a:ext cx="1765299" cy="54940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5" noProof="1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5" name="椭圆 2"/>
          <p:cNvSpPr/>
          <p:nvPr/>
        </p:nvSpPr>
        <p:spPr>
          <a:xfrm>
            <a:off x="1390136" y="2547967"/>
            <a:ext cx="2232961" cy="54940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5" noProof="1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6" name="椭圆 2"/>
          <p:cNvSpPr/>
          <p:nvPr/>
        </p:nvSpPr>
        <p:spPr>
          <a:xfrm>
            <a:off x="3088041" y="4835526"/>
            <a:ext cx="1278818" cy="549405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5" noProof="1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2" grpId="0" animBg="1"/>
      <p:bldP spid="96" grpId="0" animBg="1"/>
      <p:bldP spid="98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/>
          <p:cNvSpPr/>
          <p:nvPr/>
        </p:nvSpPr>
        <p:spPr>
          <a:xfrm>
            <a:off x="5500916" y="1766757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成员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介绍 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5500916" y="250912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主题选定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500916" y="3251499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计划拟定 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5500916" y="399387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现况把握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5500916" y="4736241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目标设定 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5500916" y="547861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原因分析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5" name="PA_文本框 199"/>
          <p:cNvSpPr txBox="1"/>
          <p:nvPr>
            <p:custDataLst>
              <p:tags r:id="rId1"/>
            </p:custDataLst>
          </p:nvPr>
        </p:nvSpPr>
        <p:spPr>
          <a:xfrm>
            <a:off x="1920262" y="1044056"/>
            <a:ext cx="2600982" cy="549463"/>
          </a:xfrm>
          <a:custGeom>
            <a:avLst/>
            <a:gdLst/>
            <a:ahLst/>
            <a:cxnLst/>
            <a:rect l="l" t="t" r="r" b="b"/>
            <a:pathLst>
              <a:path w="2578608" h="544736">
                <a:moveTo>
                  <a:pt x="492633" y="50959"/>
                </a:moveTo>
                <a:cubicBezTo>
                  <a:pt x="468475" y="51007"/>
                  <a:pt x="447413" y="57390"/>
                  <a:pt x="429449" y="70109"/>
                </a:cubicBezTo>
                <a:cubicBezTo>
                  <a:pt x="411485" y="82828"/>
                  <a:pt x="402051" y="101596"/>
                  <a:pt x="401145" y="126414"/>
                </a:cubicBezTo>
                <a:lnTo>
                  <a:pt x="401145" y="418322"/>
                </a:lnTo>
                <a:cubicBezTo>
                  <a:pt x="402051" y="443506"/>
                  <a:pt x="411485" y="462496"/>
                  <a:pt x="429449" y="475294"/>
                </a:cubicBezTo>
                <a:cubicBezTo>
                  <a:pt x="447413" y="488092"/>
                  <a:pt x="468475" y="494507"/>
                  <a:pt x="492633" y="494539"/>
                </a:cubicBezTo>
                <a:cubicBezTo>
                  <a:pt x="516426" y="494507"/>
                  <a:pt x="537265" y="488092"/>
                  <a:pt x="555150" y="475294"/>
                </a:cubicBezTo>
                <a:cubicBezTo>
                  <a:pt x="573034" y="462496"/>
                  <a:pt x="582437" y="443506"/>
                  <a:pt x="583359" y="418322"/>
                </a:cubicBezTo>
                <a:lnTo>
                  <a:pt x="583359" y="126414"/>
                </a:lnTo>
                <a:cubicBezTo>
                  <a:pt x="582437" y="101596"/>
                  <a:pt x="573034" y="82828"/>
                  <a:pt x="555150" y="70109"/>
                </a:cubicBezTo>
                <a:cubicBezTo>
                  <a:pt x="537265" y="57390"/>
                  <a:pt x="516426" y="51007"/>
                  <a:pt x="492633" y="50959"/>
                </a:cubicBezTo>
                <a:close/>
                <a:moveTo>
                  <a:pt x="1756791" y="28227"/>
                </a:moveTo>
                <a:lnTo>
                  <a:pt x="1757553" y="29753"/>
                </a:lnTo>
                <a:lnTo>
                  <a:pt x="1757126" y="29110"/>
                </a:lnTo>
                <a:close/>
                <a:moveTo>
                  <a:pt x="775716" y="28227"/>
                </a:moveTo>
                <a:lnTo>
                  <a:pt x="776478" y="29753"/>
                </a:lnTo>
                <a:lnTo>
                  <a:pt x="776051" y="29110"/>
                </a:lnTo>
                <a:close/>
                <a:moveTo>
                  <a:pt x="1994957" y="6100"/>
                </a:moveTo>
                <a:lnTo>
                  <a:pt x="2297438" y="6100"/>
                </a:lnTo>
                <a:lnTo>
                  <a:pt x="2297438" y="55621"/>
                </a:lnTo>
                <a:lnTo>
                  <a:pt x="2169377" y="55621"/>
                </a:lnTo>
                <a:lnTo>
                  <a:pt x="2169377" y="539402"/>
                </a:lnTo>
                <a:lnTo>
                  <a:pt x="2119849" y="539402"/>
                </a:lnTo>
                <a:lnTo>
                  <a:pt x="2119849" y="55621"/>
                </a:lnTo>
                <a:lnTo>
                  <a:pt x="1994957" y="55621"/>
                </a:lnTo>
                <a:close/>
                <a:moveTo>
                  <a:pt x="1013882" y="6100"/>
                </a:moveTo>
                <a:lnTo>
                  <a:pt x="1316363" y="6100"/>
                </a:lnTo>
                <a:lnTo>
                  <a:pt x="1316363" y="55621"/>
                </a:lnTo>
                <a:lnTo>
                  <a:pt x="1188302" y="55621"/>
                </a:lnTo>
                <a:lnTo>
                  <a:pt x="1188302" y="539402"/>
                </a:lnTo>
                <a:lnTo>
                  <a:pt x="1138774" y="539402"/>
                </a:lnTo>
                <a:lnTo>
                  <a:pt x="1138774" y="55621"/>
                </a:lnTo>
                <a:lnTo>
                  <a:pt x="1013882" y="55621"/>
                </a:lnTo>
                <a:close/>
                <a:moveTo>
                  <a:pt x="1415796" y="6097"/>
                </a:moveTo>
                <a:lnTo>
                  <a:pt x="1605534" y="6097"/>
                </a:lnTo>
                <a:lnTo>
                  <a:pt x="1605534" y="54841"/>
                </a:lnTo>
                <a:lnTo>
                  <a:pt x="1421130" y="56364"/>
                </a:lnTo>
                <a:lnTo>
                  <a:pt x="1421130" y="240933"/>
                </a:lnTo>
                <a:lnTo>
                  <a:pt x="1597152" y="240933"/>
                </a:lnTo>
                <a:lnTo>
                  <a:pt x="1597152" y="290758"/>
                </a:lnTo>
                <a:lnTo>
                  <a:pt x="1421130" y="290758"/>
                </a:lnTo>
                <a:lnTo>
                  <a:pt x="1421130" y="416018"/>
                </a:lnTo>
                <a:cubicBezTo>
                  <a:pt x="1421670" y="436090"/>
                  <a:pt x="1428782" y="453258"/>
                  <a:pt x="1442466" y="467523"/>
                </a:cubicBezTo>
                <a:cubicBezTo>
                  <a:pt x="1456150" y="481788"/>
                  <a:pt x="1473168" y="489245"/>
                  <a:pt x="1493520" y="489896"/>
                </a:cubicBezTo>
                <a:lnTo>
                  <a:pt x="1605534" y="489896"/>
                </a:lnTo>
                <a:lnTo>
                  <a:pt x="1605534" y="539401"/>
                </a:lnTo>
                <a:lnTo>
                  <a:pt x="1493520" y="539401"/>
                </a:lnTo>
                <a:cubicBezTo>
                  <a:pt x="1459436" y="538401"/>
                  <a:pt x="1430830" y="526114"/>
                  <a:pt x="1407700" y="502540"/>
                </a:cubicBezTo>
                <a:cubicBezTo>
                  <a:pt x="1384570" y="478965"/>
                  <a:pt x="1372537" y="450105"/>
                  <a:pt x="1371600" y="415957"/>
                </a:cubicBezTo>
                <a:lnTo>
                  <a:pt x="1371600" y="49531"/>
                </a:lnTo>
                <a:cubicBezTo>
                  <a:pt x="1372060" y="36720"/>
                  <a:pt x="1376664" y="26337"/>
                  <a:pt x="1385411" y="18384"/>
                </a:cubicBezTo>
                <a:cubicBezTo>
                  <a:pt x="1394158" y="10431"/>
                  <a:pt x="1404287" y="6335"/>
                  <a:pt x="1415796" y="6097"/>
                </a:cubicBezTo>
                <a:close/>
                <a:moveTo>
                  <a:pt x="1722501" y="3049"/>
                </a:moveTo>
                <a:cubicBezTo>
                  <a:pt x="1730391" y="3065"/>
                  <a:pt x="1737662" y="5322"/>
                  <a:pt x="1744314" y="9820"/>
                </a:cubicBezTo>
                <a:lnTo>
                  <a:pt x="1757126" y="29110"/>
                </a:lnTo>
                <a:lnTo>
                  <a:pt x="1931289" y="488281"/>
                </a:lnTo>
                <a:lnTo>
                  <a:pt x="1919859" y="417327"/>
                </a:lnTo>
                <a:lnTo>
                  <a:pt x="1916049" y="5335"/>
                </a:lnTo>
                <a:lnTo>
                  <a:pt x="1965579" y="5335"/>
                </a:lnTo>
                <a:lnTo>
                  <a:pt x="1965579" y="502014"/>
                </a:lnTo>
                <a:cubicBezTo>
                  <a:pt x="1965246" y="514252"/>
                  <a:pt x="1961722" y="523535"/>
                  <a:pt x="1955006" y="529861"/>
                </a:cubicBezTo>
                <a:cubicBezTo>
                  <a:pt x="1948291" y="536187"/>
                  <a:pt x="1940386" y="539366"/>
                  <a:pt x="1931289" y="539398"/>
                </a:cubicBezTo>
                <a:cubicBezTo>
                  <a:pt x="1924606" y="539318"/>
                  <a:pt x="1918160" y="537188"/>
                  <a:pt x="1911953" y="533008"/>
                </a:cubicBezTo>
                <a:cubicBezTo>
                  <a:pt x="1905746" y="528828"/>
                  <a:pt x="1901016" y="523074"/>
                  <a:pt x="1897761" y="515746"/>
                </a:cubicBezTo>
                <a:cubicBezTo>
                  <a:pt x="1869266" y="444682"/>
                  <a:pt x="1840151" y="369564"/>
                  <a:pt x="1810417" y="290393"/>
                </a:cubicBezTo>
                <a:cubicBezTo>
                  <a:pt x="1780683" y="211221"/>
                  <a:pt x="1752140" y="135531"/>
                  <a:pt x="1724787" y="63322"/>
                </a:cubicBezTo>
                <a:lnTo>
                  <a:pt x="1734693" y="141905"/>
                </a:lnTo>
                <a:lnTo>
                  <a:pt x="1734693" y="539398"/>
                </a:lnTo>
                <a:lnTo>
                  <a:pt x="1685925" y="539398"/>
                </a:lnTo>
                <a:lnTo>
                  <a:pt x="1685925" y="41960"/>
                </a:lnTo>
                <a:cubicBezTo>
                  <a:pt x="1685925" y="29657"/>
                  <a:pt x="1689545" y="20120"/>
                  <a:pt x="1696784" y="13349"/>
                </a:cubicBezTo>
                <a:cubicBezTo>
                  <a:pt x="1704023" y="6577"/>
                  <a:pt x="1712595" y="3144"/>
                  <a:pt x="1722501" y="3049"/>
                </a:cubicBezTo>
                <a:close/>
                <a:moveTo>
                  <a:pt x="741426" y="3049"/>
                </a:moveTo>
                <a:cubicBezTo>
                  <a:pt x="749316" y="3065"/>
                  <a:pt x="756587" y="5322"/>
                  <a:pt x="763238" y="9820"/>
                </a:cubicBezTo>
                <a:lnTo>
                  <a:pt x="776051" y="29110"/>
                </a:lnTo>
                <a:lnTo>
                  <a:pt x="950214" y="488281"/>
                </a:lnTo>
                <a:lnTo>
                  <a:pt x="938784" y="417327"/>
                </a:lnTo>
                <a:lnTo>
                  <a:pt x="934974" y="5335"/>
                </a:lnTo>
                <a:lnTo>
                  <a:pt x="984504" y="5335"/>
                </a:lnTo>
                <a:lnTo>
                  <a:pt x="984504" y="502014"/>
                </a:lnTo>
                <a:cubicBezTo>
                  <a:pt x="984171" y="514252"/>
                  <a:pt x="980647" y="523535"/>
                  <a:pt x="973931" y="529861"/>
                </a:cubicBezTo>
                <a:cubicBezTo>
                  <a:pt x="967216" y="536187"/>
                  <a:pt x="959310" y="539366"/>
                  <a:pt x="950214" y="539398"/>
                </a:cubicBezTo>
                <a:cubicBezTo>
                  <a:pt x="943531" y="539318"/>
                  <a:pt x="937086" y="537188"/>
                  <a:pt x="930878" y="533008"/>
                </a:cubicBezTo>
                <a:cubicBezTo>
                  <a:pt x="924671" y="528828"/>
                  <a:pt x="919941" y="523074"/>
                  <a:pt x="916686" y="515746"/>
                </a:cubicBezTo>
                <a:cubicBezTo>
                  <a:pt x="888190" y="444682"/>
                  <a:pt x="859076" y="369564"/>
                  <a:pt x="829342" y="290393"/>
                </a:cubicBezTo>
                <a:cubicBezTo>
                  <a:pt x="799608" y="211221"/>
                  <a:pt x="771065" y="135531"/>
                  <a:pt x="743712" y="63322"/>
                </a:cubicBezTo>
                <a:lnTo>
                  <a:pt x="753618" y="141905"/>
                </a:lnTo>
                <a:lnTo>
                  <a:pt x="753618" y="539398"/>
                </a:lnTo>
                <a:lnTo>
                  <a:pt x="704850" y="539398"/>
                </a:lnTo>
                <a:lnTo>
                  <a:pt x="704850" y="41960"/>
                </a:lnTo>
                <a:cubicBezTo>
                  <a:pt x="704850" y="29657"/>
                  <a:pt x="708470" y="20120"/>
                  <a:pt x="715709" y="13349"/>
                </a:cubicBezTo>
                <a:cubicBezTo>
                  <a:pt x="722948" y="6577"/>
                  <a:pt x="731520" y="3144"/>
                  <a:pt x="741426" y="3049"/>
                </a:cubicBezTo>
                <a:close/>
                <a:moveTo>
                  <a:pt x="492633" y="1525"/>
                </a:moveTo>
                <a:cubicBezTo>
                  <a:pt x="516445" y="1528"/>
                  <a:pt x="538948" y="6169"/>
                  <a:pt x="560144" y="15446"/>
                </a:cubicBezTo>
                <a:cubicBezTo>
                  <a:pt x="581340" y="24723"/>
                  <a:pt x="598640" y="38614"/>
                  <a:pt x="612042" y="57120"/>
                </a:cubicBezTo>
                <a:cubicBezTo>
                  <a:pt x="625445" y="75626"/>
                  <a:pt x="632362" y="98724"/>
                  <a:pt x="632794" y="126414"/>
                </a:cubicBezTo>
                <a:lnTo>
                  <a:pt x="632794" y="418322"/>
                </a:lnTo>
                <a:cubicBezTo>
                  <a:pt x="632362" y="446262"/>
                  <a:pt x="625445" y="469539"/>
                  <a:pt x="612042" y="488153"/>
                </a:cubicBezTo>
                <a:cubicBezTo>
                  <a:pt x="598640" y="506767"/>
                  <a:pt x="581340" y="520724"/>
                  <a:pt x="560144" y="530024"/>
                </a:cubicBezTo>
                <a:cubicBezTo>
                  <a:pt x="538948" y="539325"/>
                  <a:pt x="516445" y="543975"/>
                  <a:pt x="492633" y="543973"/>
                </a:cubicBezTo>
                <a:cubicBezTo>
                  <a:pt x="468581" y="543975"/>
                  <a:pt x="445965" y="539325"/>
                  <a:pt x="424783" y="530024"/>
                </a:cubicBezTo>
                <a:cubicBezTo>
                  <a:pt x="403601" y="520724"/>
                  <a:pt x="386358" y="506767"/>
                  <a:pt x="373054" y="488153"/>
                </a:cubicBezTo>
                <a:cubicBezTo>
                  <a:pt x="359751" y="469539"/>
                  <a:pt x="352890" y="446262"/>
                  <a:pt x="352473" y="418322"/>
                </a:cubicBezTo>
                <a:lnTo>
                  <a:pt x="352473" y="126414"/>
                </a:lnTo>
                <a:cubicBezTo>
                  <a:pt x="352890" y="98724"/>
                  <a:pt x="359751" y="75626"/>
                  <a:pt x="373054" y="57120"/>
                </a:cubicBezTo>
                <a:cubicBezTo>
                  <a:pt x="386358" y="38614"/>
                  <a:pt x="403601" y="24723"/>
                  <a:pt x="424783" y="15446"/>
                </a:cubicBezTo>
                <a:cubicBezTo>
                  <a:pt x="445965" y="6169"/>
                  <a:pt x="468581" y="1528"/>
                  <a:pt x="492633" y="1525"/>
                </a:cubicBezTo>
                <a:close/>
                <a:moveTo>
                  <a:pt x="2442210" y="1"/>
                </a:moveTo>
                <a:cubicBezTo>
                  <a:pt x="2465004" y="24"/>
                  <a:pt x="2486726" y="5226"/>
                  <a:pt x="2507375" y="15606"/>
                </a:cubicBezTo>
                <a:cubicBezTo>
                  <a:pt x="2528024" y="25986"/>
                  <a:pt x="2544948" y="41402"/>
                  <a:pt x="2558147" y="61855"/>
                </a:cubicBezTo>
                <a:cubicBezTo>
                  <a:pt x="2571346" y="82309"/>
                  <a:pt x="2578166" y="107657"/>
                  <a:pt x="2578608" y="137901"/>
                </a:cubicBezTo>
                <a:lnTo>
                  <a:pt x="2529078" y="137901"/>
                </a:lnTo>
                <a:cubicBezTo>
                  <a:pt x="2528173" y="108887"/>
                  <a:pt x="2519125" y="86920"/>
                  <a:pt x="2501932" y="72000"/>
                </a:cubicBezTo>
                <a:cubicBezTo>
                  <a:pt x="2484739" y="57081"/>
                  <a:pt x="2464832" y="49589"/>
                  <a:pt x="2442210" y="49526"/>
                </a:cubicBezTo>
                <a:cubicBezTo>
                  <a:pt x="2418858" y="49589"/>
                  <a:pt x="2398506" y="55938"/>
                  <a:pt x="2381155" y="68572"/>
                </a:cubicBezTo>
                <a:cubicBezTo>
                  <a:pt x="2363804" y="81206"/>
                  <a:pt x="2354691" y="99745"/>
                  <a:pt x="2353818" y="124188"/>
                </a:cubicBezTo>
                <a:lnTo>
                  <a:pt x="2353818" y="169138"/>
                </a:lnTo>
                <a:cubicBezTo>
                  <a:pt x="2355009" y="194311"/>
                  <a:pt x="2365201" y="211961"/>
                  <a:pt x="2384393" y="222087"/>
                </a:cubicBezTo>
                <a:cubicBezTo>
                  <a:pt x="2403586" y="232213"/>
                  <a:pt x="2424636" y="239197"/>
                  <a:pt x="2447544" y="243038"/>
                </a:cubicBezTo>
                <a:cubicBezTo>
                  <a:pt x="2468353" y="246683"/>
                  <a:pt x="2488711" y="252176"/>
                  <a:pt x="2508617" y="259517"/>
                </a:cubicBezTo>
                <a:cubicBezTo>
                  <a:pt x="2528523" y="266858"/>
                  <a:pt x="2545043" y="278559"/>
                  <a:pt x="2558175" y="294619"/>
                </a:cubicBezTo>
                <a:cubicBezTo>
                  <a:pt x="2571308" y="310679"/>
                  <a:pt x="2578119" y="333610"/>
                  <a:pt x="2578608" y="363412"/>
                </a:cubicBezTo>
                <a:lnTo>
                  <a:pt x="2578608" y="419790"/>
                </a:lnTo>
                <a:cubicBezTo>
                  <a:pt x="2578161" y="447475"/>
                  <a:pt x="2571266" y="470576"/>
                  <a:pt x="2557921" y="489091"/>
                </a:cubicBezTo>
                <a:cubicBezTo>
                  <a:pt x="2544577" y="507606"/>
                  <a:pt x="2527465" y="521508"/>
                  <a:pt x="2506585" y="530796"/>
                </a:cubicBezTo>
                <a:cubicBezTo>
                  <a:pt x="2485705" y="540084"/>
                  <a:pt x="2463739" y="544731"/>
                  <a:pt x="2440686" y="544736"/>
                </a:cubicBezTo>
                <a:cubicBezTo>
                  <a:pt x="2416928" y="544717"/>
                  <a:pt x="2394764" y="539506"/>
                  <a:pt x="2374195" y="529103"/>
                </a:cubicBezTo>
                <a:cubicBezTo>
                  <a:pt x="2353625" y="518700"/>
                  <a:pt x="2336993" y="503218"/>
                  <a:pt x="2324298" y="482658"/>
                </a:cubicBezTo>
                <a:cubicBezTo>
                  <a:pt x="2311603" y="462097"/>
                  <a:pt x="2305187" y="436570"/>
                  <a:pt x="2305050" y="406076"/>
                </a:cubicBezTo>
                <a:lnTo>
                  <a:pt x="2353818" y="406076"/>
                </a:lnTo>
                <a:cubicBezTo>
                  <a:pt x="2354675" y="435424"/>
                  <a:pt x="2363629" y="457486"/>
                  <a:pt x="2380679" y="472263"/>
                </a:cubicBezTo>
                <a:cubicBezTo>
                  <a:pt x="2397728" y="487040"/>
                  <a:pt x="2417731" y="494436"/>
                  <a:pt x="2440686" y="494452"/>
                </a:cubicBezTo>
                <a:cubicBezTo>
                  <a:pt x="2463705" y="494389"/>
                  <a:pt x="2483961" y="488040"/>
                  <a:pt x="2501456" y="475406"/>
                </a:cubicBezTo>
                <a:cubicBezTo>
                  <a:pt x="2518950" y="462771"/>
                  <a:pt x="2528157" y="444233"/>
                  <a:pt x="2529078" y="419790"/>
                </a:cubicBezTo>
                <a:lnTo>
                  <a:pt x="2529078" y="363412"/>
                </a:lnTo>
                <a:cubicBezTo>
                  <a:pt x="2528094" y="337572"/>
                  <a:pt x="2518442" y="319923"/>
                  <a:pt x="2500122" y="310463"/>
                </a:cubicBezTo>
                <a:cubicBezTo>
                  <a:pt x="2481802" y="301003"/>
                  <a:pt x="2460721" y="294781"/>
                  <a:pt x="2436876" y="291797"/>
                </a:cubicBezTo>
                <a:cubicBezTo>
                  <a:pt x="2414872" y="287969"/>
                  <a:pt x="2393941" y="282504"/>
                  <a:pt x="2374082" y="275403"/>
                </a:cubicBezTo>
                <a:cubicBezTo>
                  <a:pt x="2354222" y="268302"/>
                  <a:pt x="2337920" y="256629"/>
                  <a:pt x="2325173" y="240386"/>
                </a:cubicBezTo>
                <a:cubicBezTo>
                  <a:pt x="2312426" y="224142"/>
                  <a:pt x="2305718" y="200393"/>
                  <a:pt x="2305050" y="169138"/>
                </a:cubicBezTo>
                <a:lnTo>
                  <a:pt x="2305050" y="124188"/>
                </a:lnTo>
                <a:cubicBezTo>
                  <a:pt x="2305445" y="96751"/>
                  <a:pt x="2312106" y="73829"/>
                  <a:pt x="2325032" y="55422"/>
                </a:cubicBezTo>
                <a:cubicBezTo>
                  <a:pt x="2337957" y="37014"/>
                  <a:pt x="2354778" y="23178"/>
                  <a:pt x="2375493" y="13913"/>
                </a:cubicBezTo>
                <a:cubicBezTo>
                  <a:pt x="2396208" y="4647"/>
                  <a:pt x="2418447" y="10"/>
                  <a:pt x="2442210" y="1"/>
                </a:cubicBezTo>
                <a:close/>
                <a:moveTo>
                  <a:pt x="139446" y="1"/>
                </a:moveTo>
                <a:cubicBezTo>
                  <a:pt x="162748" y="10"/>
                  <a:pt x="184978" y="5239"/>
                  <a:pt x="206135" y="15689"/>
                </a:cubicBezTo>
                <a:cubicBezTo>
                  <a:pt x="227292" y="26138"/>
                  <a:pt x="244724" y="41751"/>
                  <a:pt x="258431" y="62528"/>
                </a:cubicBezTo>
                <a:cubicBezTo>
                  <a:pt x="272138" y="83305"/>
                  <a:pt x="279466" y="109189"/>
                  <a:pt x="280416" y="140181"/>
                </a:cubicBezTo>
                <a:lnTo>
                  <a:pt x="229362" y="140181"/>
                </a:lnTo>
                <a:cubicBezTo>
                  <a:pt x="228457" y="110405"/>
                  <a:pt x="219218" y="87866"/>
                  <a:pt x="201644" y="72565"/>
                </a:cubicBezTo>
                <a:cubicBezTo>
                  <a:pt x="184071" y="57264"/>
                  <a:pt x="163592" y="49582"/>
                  <a:pt x="140208" y="49519"/>
                </a:cubicBezTo>
                <a:cubicBezTo>
                  <a:pt x="116094" y="49582"/>
                  <a:pt x="95171" y="56121"/>
                  <a:pt x="77438" y="69137"/>
                </a:cubicBezTo>
                <a:cubicBezTo>
                  <a:pt x="59706" y="82152"/>
                  <a:pt x="50403" y="101262"/>
                  <a:pt x="49530" y="126468"/>
                </a:cubicBezTo>
                <a:lnTo>
                  <a:pt x="49530" y="417503"/>
                </a:lnTo>
                <a:cubicBezTo>
                  <a:pt x="50784" y="442708"/>
                  <a:pt x="60277" y="461818"/>
                  <a:pt x="78010" y="474834"/>
                </a:cubicBezTo>
                <a:cubicBezTo>
                  <a:pt x="95742" y="487849"/>
                  <a:pt x="116475" y="494388"/>
                  <a:pt x="140208" y="494452"/>
                </a:cubicBezTo>
                <a:cubicBezTo>
                  <a:pt x="163592" y="494388"/>
                  <a:pt x="184071" y="486706"/>
                  <a:pt x="201644" y="471405"/>
                </a:cubicBezTo>
                <a:cubicBezTo>
                  <a:pt x="219218" y="456104"/>
                  <a:pt x="228457" y="433566"/>
                  <a:pt x="229362" y="403789"/>
                </a:cubicBezTo>
                <a:lnTo>
                  <a:pt x="280416" y="403789"/>
                </a:lnTo>
                <a:cubicBezTo>
                  <a:pt x="279701" y="434781"/>
                  <a:pt x="272495" y="460666"/>
                  <a:pt x="258798" y="481444"/>
                </a:cubicBezTo>
                <a:cubicBezTo>
                  <a:pt x="245101" y="502221"/>
                  <a:pt x="227678" y="517835"/>
                  <a:pt x="206530" y="528285"/>
                </a:cubicBezTo>
                <a:cubicBezTo>
                  <a:pt x="185382" y="538735"/>
                  <a:pt x="163275" y="543964"/>
                  <a:pt x="140208" y="543974"/>
                </a:cubicBezTo>
                <a:cubicBezTo>
                  <a:pt x="115928" y="543978"/>
                  <a:pt x="93199" y="539313"/>
                  <a:pt x="72023" y="529978"/>
                </a:cubicBezTo>
                <a:cubicBezTo>
                  <a:pt x="50847" y="520642"/>
                  <a:pt x="33650" y="506609"/>
                  <a:pt x="20433" y="487877"/>
                </a:cubicBezTo>
                <a:cubicBezTo>
                  <a:pt x="7216" y="469146"/>
                  <a:pt x="405" y="445687"/>
                  <a:pt x="0" y="417503"/>
                </a:cubicBezTo>
                <a:lnTo>
                  <a:pt x="0" y="126468"/>
                </a:lnTo>
                <a:cubicBezTo>
                  <a:pt x="395" y="98283"/>
                  <a:pt x="7140" y="74825"/>
                  <a:pt x="20235" y="56094"/>
                </a:cubicBezTo>
                <a:cubicBezTo>
                  <a:pt x="33331" y="37363"/>
                  <a:pt x="50405" y="23330"/>
                  <a:pt x="71459" y="13996"/>
                </a:cubicBezTo>
                <a:cubicBezTo>
                  <a:pt x="92513" y="4661"/>
                  <a:pt x="115175" y="-4"/>
                  <a:pt x="139446" y="1"/>
                </a:cubicBezTo>
                <a:close/>
              </a:path>
            </a:pathLst>
          </a:custGeom>
          <a:solidFill>
            <a:srgbClr val="4AA6C9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6000" dirty="0">
              <a:solidFill>
                <a:srgbClr val="00BAF7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1832693" y="160335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汇报内容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2772141" y="1735288"/>
            <a:ext cx="242537" cy="86363"/>
            <a:chOff x="1292399" y="1796206"/>
            <a:chExt cx="364113" cy="129654"/>
          </a:xfrm>
        </p:grpSpPr>
        <p:sp>
          <p:nvSpPr>
            <p:cNvPr id="168" name="箭头: V 形 167"/>
            <p:cNvSpPr/>
            <p:nvPr/>
          </p:nvSpPr>
          <p:spPr>
            <a:xfrm>
              <a:off x="1292399" y="1796206"/>
              <a:ext cx="142900" cy="129654"/>
            </a:xfrm>
            <a:prstGeom prst="chevron">
              <a:avLst/>
            </a:prstGeom>
            <a:solidFill>
              <a:srgbClr val="00BA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9" name="箭头: V 形 168"/>
            <p:cNvSpPr/>
            <p:nvPr/>
          </p:nvSpPr>
          <p:spPr>
            <a:xfrm>
              <a:off x="1403006" y="1796206"/>
              <a:ext cx="142900" cy="129654"/>
            </a:xfrm>
            <a:prstGeom prst="chevron">
              <a:avLst/>
            </a:prstGeom>
            <a:solidFill>
              <a:srgbClr val="4AA6C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0" name="箭头: V 形 169"/>
            <p:cNvSpPr/>
            <p:nvPr/>
          </p:nvSpPr>
          <p:spPr>
            <a:xfrm>
              <a:off x="1513612" y="1796206"/>
              <a:ext cx="142900" cy="129654"/>
            </a:xfrm>
            <a:prstGeom prst="chevron">
              <a:avLst/>
            </a:prstGeom>
            <a:solidFill>
              <a:srgbClr val="4AA6C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306493" y="3348519"/>
            <a:ext cx="1352204" cy="1289878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682845" y="4666125"/>
            <a:ext cx="1269263" cy="1289878"/>
            <a:chOff x="6170440" y="2054859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0440" y="2054859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102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03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2672483" y="2041374"/>
            <a:ext cx="1289989" cy="1298007"/>
            <a:chOff x="10197010" y="2054859"/>
            <a:chExt cx="2015239" cy="2027767"/>
          </a:xfrm>
        </p:grpSpPr>
        <p:sp>
          <p:nvSpPr>
            <p:cNvPr id="10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162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1" name="직사각형 9"/>
          <p:cNvSpPr/>
          <p:nvPr/>
        </p:nvSpPr>
        <p:spPr>
          <a:xfrm>
            <a:off x="3976259" y="1715890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172" name="직사각형 9"/>
          <p:cNvSpPr/>
          <p:nvPr/>
        </p:nvSpPr>
        <p:spPr>
          <a:xfrm>
            <a:off x="4290263" y="2063576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61040" y="1811731"/>
            <a:ext cx="450884" cy="408524"/>
            <a:chOff x="5604307" y="1821651"/>
            <a:chExt cx="450884" cy="408524"/>
          </a:xfrm>
        </p:grpSpPr>
        <p:sp>
          <p:nvSpPr>
            <p:cNvPr id="173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14045" y="184119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5061040" y="2550432"/>
            <a:ext cx="450884" cy="408524"/>
            <a:chOff x="5604307" y="1821651"/>
            <a:chExt cx="450884" cy="408524"/>
          </a:xfrm>
        </p:grpSpPr>
        <p:sp>
          <p:nvSpPr>
            <p:cNvPr id="175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76" name="矩形 175"/>
            <p:cNvSpPr/>
            <p:nvPr/>
          </p:nvSpPr>
          <p:spPr>
            <a:xfrm>
              <a:off x="5614045" y="184119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5061040" y="3289133"/>
            <a:ext cx="450884" cy="408524"/>
            <a:chOff x="5604307" y="1821651"/>
            <a:chExt cx="450884" cy="408524"/>
          </a:xfrm>
        </p:grpSpPr>
        <p:sp>
          <p:nvSpPr>
            <p:cNvPr id="178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79" name="矩形 178"/>
            <p:cNvSpPr/>
            <p:nvPr/>
          </p:nvSpPr>
          <p:spPr>
            <a:xfrm>
              <a:off x="5614045" y="184119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5061040" y="4027834"/>
            <a:ext cx="450884" cy="408524"/>
            <a:chOff x="5604307" y="1821651"/>
            <a:chExt cx="450884" cy="408524"/>
          </a:xfrm>
        </p:grpSpPr>
        <p:sp>
          <p:nvSpPr>
            <p:cNvPr id="181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>
              <a:off x="5614045" y="184119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5061040" y="4766535"/>
            <a:ext cx="450884" cy="408524"/>
            <a:chOff x="5604307" y="1821651"/>
            <a:chExt cx="450884" cy="408524"/>
          </a:xfrm>
        </p:grpSpPr>
        <p:sp>
          <p:nvSpPr>
            <p:cNvPr id="184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5614045" y="184119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5061040" y="5505235"/>
            <a:ext cx="450884" cy="408524"/>
            <a:chOff x="5604307" y="1821651"/>
            <a:chExt cx="450884" cy="408524"/>
          </a:xfrm>
        </p:grpSpPr>
        <p:sp>
          <p:nvSpPr>
            <p:cNvPr id="187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5614045" y="184119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06</a:t>
              </a: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0" name="矩形 189"/>
          <p:cNvSpPr/>
          <p:nvPr/>
        </p:nvSpPr>
        <p:spPr>
          <a:xfrm>
            <a:off x="8307609" y="170747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对策实施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8307609" y="2449844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效果确认 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2" name="矩形 191"/>
          <p:cNvSpPr/>
          <p:nvPr/>
        </p:nvSpPr>
        <p:spPr>
          <a:xfrm>
            <a:off x="8307609" y="319221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标准化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8307609" y="393458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总结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5" name="组合 194"/>
          <p:cNvGrpSpPr/>
          <p:nvPr/>
        </p:nvGrpSpPr>
        <p:grpSpPr>
          <a:xfrm>
            <a:off x="7867733" y="1780262"/>
            <a:ext cx="450884" cy="408524"/>
            <a:chOff x="5604307" y="1821651"/>
            <a:chExt cx="450884" cy="408524"/>
          </a:xfrm>
        </p:grpSpPr>
        <p:sp>
          <p:nvSpPr>
            <p:cNvPr id="196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97" name="矩形 196"/>
            <p:cNvSpPr/>
            <p:nvPr/>
          </p:nvSpPr>
          <p:spPr>
            <a:xfrm>
              <a:off x="5614045" y="184119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07</a:t>
              </a: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7867733" y="2518963"/>
            <a:ext cx="450884" cy="408524"/>
            <a:chOff x="5604307" y="1821651"/>
            <a:chExt cx="450884" cy="408524"/>
          </a:xfrm>
        </p:grpSpPr>
        <p:sp>
          <p:nvSpPr>
            <p:cNvPr id="199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200" name="矩形 199"/>
            <p:cNvSpPr/>
            <p:nvPr/>
          </p:nvSpPr>
          <p:spPr>
            <a:xfrm>
              <a:off x="5614045" y="184119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08</a:t>
              </a: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7867733" y="3257664"/>
            <a:ext cx="450884" cy="408524"/>
            <a:chOff x="5604307" y="1821651"/>
            <a:chExt cx="450884" cy="408524"/>
          </a:xfrm>
        </p:grpSpPr>
        <p:sp>
          <p:nvSpPr>
            <p:cNvPr id="202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203" name="矩形 202"/>
            <p:cNvSpPr/>
            <p:nvPr/>
          </p:nvSpPr>
          <p:spPr>
            <a:xfrm>
              <a:off x="5614045" y="184119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09</a:t>
              </a: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7867733" y="3996365"/>
            <a:ext cx="450884" cy="408524"/>
            <a:chOff x="5604307" y="1821651"/>
            <a:chExt cx="450884" cy="408524"/>
          </a:xfrm>
        </p:grpSpPr>
        <p:sp>
          <p:nvSpPr>
            <p:cNvPr id="205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206" name="矩形 205"/>
            <p:cNvSpPr/>
            <p:nvPr/>
          </p:nvSpPr>
          <p:spPr>
            <a:xfrm>
              <a:off x="5614045" y="1841195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10</a:t>
              </a:r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9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49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07" grpId="0"/>
      <p:bldP spid="113" grpId="0"/>
      <p:bldP spid="118" grpId="0"/>
      <p:bldP spid="123" grpId="0"/>
      <p:bldP spid="128" grpId="0"/>
      <p:bldP spid="165" grpId="0" animBg="1"/>
      <p:bldP spid="166" grpId="0"/>
      <p:bldP spid="190" grpId="0"/>
      <p:bldP spid="191" grpId="0"/>
      <p:bldP spid="192" grpId="0"/>
      <p:bldP spid="1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06493" y="3348519"/>
            <a:ext cx="1293728" cy="1289878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34586" y="4676615"/>
            <a:ext cx="1269263" cy="1289878"/>
            <a:chOff x="6175502" y="2094988"/>
            <a:chExt cx="1982862" cy="2015067"/>
          </a:xfrm>
        </p:grpSpPr>
        <p:sp>
          <p:nvSpPr>
            <p:cNvPr id="20" name="矩形 19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25" name="矩形 24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27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30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10232" y="4668486"/>
            <a:ext cx="1289989" cy="1298007"/>
            <a:chOff x="10197010" y="2054859"/>
            <a:chExt cx="2015239" cy="2027767"/>
          </a:xfrm>
        </p:grpSpPr>
        <p:sp>
          <p:nvSpPr>
            <p:cNvPr id="33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35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7" name="직사각형 9"/>
          <p:cNvSpPr/>
          <p:nvPr/>
        </p:nvSpPr>
        <p:spPr>
          <a:xfrm>
            <a:off x="2661116" y="1704683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38" name="직사각형 9"/>
          <p:cNvSpPr/>
          <p:nvPr/>
        </p:nvSpPr>
        <p:spPr>
          <a:xfrm>
            <a:off x="3010806" y="1524410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0" name="矩形 38"/>
          <p:cNvSpPr>
            <a:spLocks noChangeArrowheads="1"/>
          </p:cNvSpPr>
          <p:nvPr/>
        </p:nvSpPr>
        <p:spPr bwMode="auto">
          <a:xfrm>
            <a:off x="5030726" y="2212846"/>
            <a:ext cx="66761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8800" b="1" dirty="0" smtClean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对策实施</a:t>
            </a:r>
            <a:endParaRPr lang="zh-CN" altLang="en-US" sz="88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203170" y="3582993"/>
            <a:ext cx="5693430" cy="400110"/>
            <a:chOff x="4856247" y="3761971"/>
            <a:chExt cx="5693430" cy="400110"/>
          </a:xfrm>
        </p:grpSpPr>
        <p:grpSp>
          <p:nvGrpSpPr>
            <p:cNvPr id="42" name="组合 41"/>
            <p:cNvGrpSpPr/>
            <p:nvPr/>
          </p:nvGrpSpPr>
          <p:grpSpPr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44" name="椭圆 114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4916629" y="379358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5123082" y="3761971"/>
              <a:ext cx="54265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头脑风暴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203170" y="4088365"/>
            <a:ext cx="5007630" cy="400110"/>
            <a:chOff x="4856246" y="3768304"/>
            <a:chExt cx="5007630" cy="400110"/>
          </a:xfrm>
        </p:grpSpPr>
        <p:grpSp>
          <p:nvGrpSpPr>
            <p:cNvPr id="47" name="组合 46"/>
            <p:cNvGrpSpPr/>
            <p:nvPr/>
          </p:nvGrpSpPr>
          <p:grpSpPr>
            <a:xfrm>
              <a:off x="4856246" y="3794424"/>
              <a:ext cx="324913" cy="338554"/>
              <a:chOff x="4912707" y="3789986"/>
              <a:chExt cx="265483" cy="276629"/>
            </a:xfrm>
          </p:grpSpPr>
          <p:sp>
            <p:nvSpPr>
              <p:cNvPr id="49" name="椭圆 120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4912707" y="3789986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2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5123081" y="3768304"/>
              <a:ext cx="47407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小组讨论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6" name="矩形 38"/>
          <p:cNvSpPr>
            <a:spLocks noChangeArrowheads="1"/>
          </p:cNvSpPr>
          <p:nvPr/>
        </p:nvSpPr>
        <p:spPr bwMode="auto">
          <a:xfrm>
            <a:off x="3152179" y="1608354"/>
            <a:ext cx="819091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900" b="1" dirty="0" smtClean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239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13" name="矩形 12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对策实施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dirty="0"/>
            </a:p>
          </p:txBody>
        </p:sp>
      </p:grpSp>
      <p:graphicFrame>
        <p:nvGraphicFramePr>
          <p:cNvPr id="52" name="表格 -1"/>
          <p:cNvGraphicFramePr/>
          <p:nvPr/>
        </p:nvGraphicFramePr>
        <p:xfrm>
          <a:off x="460795" y="872974"/>
          <a:ext cx="11133108" cy="5769366"/>
        </p:xfrm>
        <a:graphic>
          <a:graphicData uri="http://schemas.openxmlformats.org/drawingml/2006/table">
            <a:tbl>
              <a:tblPr firstRow="1" bandRow="1"/>
              <a:tblGrid>
                <a:gridCol w="1394343"/>
                <a:gridCol w="1393596"/>
                <a:gridCol w="2768543"/>
                <a:gridCol w="5576626"/>
              </a:tblGrid>
              <a:tr h="4126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对策一</a:t>
                      </a:r>
                      <a:endParaRPr lang="zh-CN" altLang="en-US" sz="20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对策名称</a:t>
                      </a:r>
                      <a:endParaRPr lang="zh-CN" altLang="en-US" sz="20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加强各个层级的助产士培训</a:t>
                      </a:r>
                      <a:endParaRPr lang="zh-CN" altLang="en-US" sz="20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2622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主要因</a:t>
                      </a:r>
                      <a:endParaRPr lang="zh-CN" altLang="en-US" sz="20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知识缺乏、操作不规范</a:t>
                      </a:r>
                      <a:endParaRPr lang="zh-CN" altLang="en-US" sz="2000" b="1" u="none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9878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改善前：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、知识缺乏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、操作不规范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对策内容：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、加强各个层级的助产士培训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、对新入职及三年内助产士的培训中加入留置针的使用和护理，对全科助产士进行考核。</a:t>
                      </a:r>
                      <a:endParaRPr lang="zh-CN" altLang="en-US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对策实施：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日由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XX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负责助产士进行培训。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实施时间：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实施地点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380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                                                    </a:t>
                      </a:r>
                      <a:endParaRPr lang="en-US" altLang="zh-CN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对策处置：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、经对策效果确认 ，为有效对策，继续实施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效果确认：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经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对策一实施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后，共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调查孕妇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43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，冠心病健康宣教知晓率由改善前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74%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上升到</a:t>
                      </a: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78%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 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3" name="组合 52"/>
          <p:cNvGrpSpPr/>
          <p:nvPr/>
        </p:nvGrpSpPr>
        <p:grpSpPr>
          <a:xfrm>
            <a:off x="6416963" y="4956557"/>
            <a:ext cx="3780743" cy="1684757"/>
            <a:chOff x="6464897" y="4677117"/>
            <a:chExt cx="3780743" cy="1684757"/>
          </a:xfrm>
        </p:grpSpPr>
        <p:sp>
          <p:nvSpPr>
            <p:cNvPr id="54" name="圆柱形 53"/>
            <p:cNvSpPr/>
            <p:nvPr/>
          </p:nvSpPr>
          <p:spPr>
            <a:xfrm>
              <a:off x="8634952" y="5264340"/>
              <a:ext cx="612743" cy="1097534"/>
            </a:xfrm>
            <a:prstGeom prst="can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柱形 54"/>
            <p:cNvSpPr/>
            <p:nvPr/>
          </p:nvSpPr>
          <p:spPr>
            <a:xfrm>
              <a:off x="9577632" y="4982673"/>
              <a:ext cx="612743" cy="1379201"/>
            </a:xfrm>
            <a:prstGeom prst="can">
              <a:avLst/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464897" y="544377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</a:t>
              </a:r>
              <a:r>
                <a:rPr lang="zh-CN" altLang="en-US" b="1" dirty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提升情况</a:t>
              </a:r>
              <a:endParaRPr lang="zh-CN" altLang="en-US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631002" y="490910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74%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9560837" y="4677117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78%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579684" y="6054097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9522365" y="6041074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改善后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箭头: 上 18"/>
          <p:cNvSpPr/>
          <p:nvPr/>
        </p:nvSpPr>
        <p:spPr>
          <a:xfrm rot="3414412">
            <a:off x="9192064" y="5401191"/>
            <a:ext cx="376814" cy="1165847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E241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5271183" y="3757657"/>
            <a:ext cx="1495673" cy="997116"/>
            <a:chOff x="5060303" y="3546506"/>
            <a:chExt cx="1495673" cy="997116"/>
          </a:xfrm>
        </p:grpSpPr>
        <p:graphicFrame>
          <p:nvGraphicFramePr>
            <p:cNvPr id="63" name="图表 62"/>
            <p:cNvGraphicFramePr/>
            <p:nvPr/>
          </p:nvGraphicFramePr>
          <p:xfrm>
            <a:off x="5060303" y="3546506"/>
            <a:ext cx="1495673" cy="9971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64" name="文本框 63"/>
            <p:cNvSpPr txBox="1"/>
            <p:nvPr/>
          </p:nvSpPr>
          <p:spPr>
            <a:xfrm>
              <a:off x="5533402" y="370619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P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783094" y="37259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D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5786918" y="39951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C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531800" y="40044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A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13" name="矩形 12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对策实施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dirty="0"/>
            </a:p>
          </p:txBody>
        </p:sp>
      </p:grpSp>
      <p:graphicFrame>
        <p:nvGraphicFramePr>
          <p:cNvPr id="52" name="表格 -1"/>
          <p:cNvGraphicFramePr/>
          <p:nvPr/>
        </p:nvGraphicFramePr>
        <p:xfrm>
          <a:off x="460795" y="872974"/>
          <a:ext cx="11133108" cy="5769366"/>
        </p:xfrm>
        <a:graphic>
          <a:graphicData uri="http://schemas.openxmlformats.org/drawingml/2006/table">
            <a:tbl>
              <a:tblPr firstRow="1" bandRow="1"/>
              <a:tblGrid>
                <a:gridCol w="1394343"/>
                <a:gridCol w="1393596"/>
                <a:gridCol w="2768543"/>
                <a:gridCol w="5576626"/>
              </a:tblGrid>
              <a:tr h="4126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对策二</a:t>
                      </a:r>
                      <a:endParaRPr lang="zh-CN" altLang="en-US" sz="20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对策名称</a:t>
                      </a:r>
                      <a:endParaRPr lang="zh-CN" altLang="en-US" sz="20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加强对孕妇的宣教</a:t>
                      </a:r>
                      <a:endParaRPr lang="zh-CN" altLang="en-US" sz="2000" b="1" u="none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2622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主要因</a:t>
                      </a:r>
                      <a:endParaRPr lang="zh-CN" altLang="en-US" sz="20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孕妇特殊原因</a:t>
                      </a:r>
                      <a:endParaRPr lang="zh-CN" altLang="en-US" sz="2000" b="1" u="none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9878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改善前：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、孕妇对留置针没意识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、孕妇无没有护理常识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、加入科室健康宣教内容，告知产妇留置针优点以留置后的注意事项。</a:t>
                      </a:r>
                      <a:endParaRPr lang="zh-CN" altLang="en-US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对策内容：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、加强对孕妇的宣教</a:t>
                      </a:r>
                      <a:endParaRPr lang="zh-CN" altLang="en-US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对策实施：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日由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XX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负责对孕妇进行宣教。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实施时间：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实施地点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380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                                                    </a:t>
                      </a:r>
                      <a:endParaRPr lang="en-US" altLang="zh-CN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对策处置：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、经对策效果确认 ，为有效对策，继续实施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效果确认：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经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对策二实施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后，共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调查孕妇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43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，冠心病健康宣教知晓率由改善前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78%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上升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到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83%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 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3" name="组合 52"/>
          <p:cNvGrpSpPr/>
          <p:nvPr/>
        </p:nvGrpSpPr>
        <p:grpSpPr>
          <a:xfrm>
            <a:off x="6416963" y="4956557"/>
            <a:ext cx="3780743" cy="1684757"/>
            <a:chOff x="6464897" y="4677117"/>
            <a:chExt cx="3780743" cy="1684757"/>
          </a:xfrm>
        </p:grpSpPr>
        <p:sp>
          <p:nvSpPr>
            <p:cNvPr id="54" name="圆柱形 53"/>
            <p:cNvSpPr/>
            <p:nvPr/>
          </p:nvSpPr>
          <p:spPr>
            <a:xfrm>
              <a:off x="8634952" y="5264340"/>
              <a:ext cx="612743" cy="1097534"/>
            </a:xfrm>
            <a:prstGeom prst="can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柱形 54"/>
            <p:cNvSpPr/>
            <p:nvPr/>
          </p:nvSpPr>
          <p:spPr>
            <a:xfrm>
              <a:off x="9577632" y="4982673"/>
              <a:ext cx="612743" cy="1379201"/>
            </a:xfrm>
            <a:prstGeom prst="can">
              <a:avLst/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464897" y="544377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</a:t>
              </a:r>
              <a:r>
                <a:rPr lang="zh-CN" altLang="en-US" b="1" dirty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提升情况</a:t>
              </a:r>
              <a:endParaRPr lang="zh-CN" altLang="en-US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631002" y="490910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78%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9560837" y="4677117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83%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579684" y="6054097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9522365" y="6041074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改善后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箭头: 上 18"/>
          <p:cNvSpPr/>
          <p:nvPr/>
        </p:nvSpPr>
        <p:spPr>
          <a:xfrm rot="3414412">
            <a:off x="9192064" y="5401191"/>
            <a:ext cx="376814" cy="1165847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E241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5271183" y="3757657"/>
            <a:ext cx="1495673" cy="997116"/>
            <a:chOff x="5060303" y="3546506"/>
            <a:chExt cx="1495673" cy="997116"/>
          </a:xfrm>
        </p:grpSpPr>
        <p:graphicFrame>
          <p:nvGraphicFramePr>
            <p:cNvPr id="63" name="图表 62"/>
            <p:cNvGraphicFramePr/>
            <p:nvPr/>
          </p:nvGraphicFramePr>
          <p:xfrm>
            <a:off x="5060303" y="3546506"/>
            <a:ext cx="1495673" cy="9971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64" name="文本框 63"/>
            <p:cNvSpPr txBox="1"/>
            <p:nvPr/>
          </p:nvSpPr>
          <p:spPr>
            <a:xfrm>
              <a:off x="5533402" y="370619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P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783094" y="37259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D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5786918" y="39951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C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531800" y="40044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A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13" name="矩形 12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对策实施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dirty="0"/>
            </a:p>
          </p:txBody>
        </p:sp>
      </p:grpSp>
      <p:graphicFrame>
        <p:nvGraphicFramePr>
          <p:cNvPr id="52" name="表格 -1"/>
          <p:cNvGraphicFramePr/>
          <p:nvPr/>
        </p:nvGraphicFramePr>
        <p:xfrm>
          <a:off x="460795" y="872974"/>
          <a:ext cx="11133108" cy="5769366"/>
        </p:xfrm>
        <a:graphic>
          <a:graphicData uri="http://schemas.openxmlformats.org/drawingml/2006/table">
            <a:tbl>
              <a:tblPr firstRow="1" bandRow="1"/>
              <a:tblGrid>
                <a:gridCol w="1394343"/>
                <a:gridCol w="1393596"/>
                <a:gridCol w="2768543"/>
                <a:gridCol w="5576626"/>
              </a:tblGrid>
              <a:tr h="4126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对策三</a:t>
                      </a:r>
                      <a:endParaRPr lang="zh-CN" altLang="en-US" sz="20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对策名称</a:t>
                      </a:r>
                      <a:endParaRPr lang="zh-CN" altLang="en-US" sz="20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改善产房设施</a:t>
                      </a:r>
                      <a:endParaRPr lang="zh-CN" altLang="en-US" sz="2000" b="1" u="none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2622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主要因</a:t>
                      </a:r>
                      <a:endParaRPr lang="zh-CN" altLang="en-US" sz="20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巡视不到位</a:t>
                      </a:r>
                      <a:endParaRPr lang="zh-CN" altLang="en-US" sz="2000" b="1" u="none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9878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改善前：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、巡视不到位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对策内容：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、加强质控，科设立静脉输液质控员，与护士共同加强监督力度，定期抽查，并进行统计，设立奖惩措施</a:t>
                      </a:r>
                      <a:endParaRPr lang="zh-CN" altLang="en-US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对策实施：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日由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XX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负责对孕妇进行宣教。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实施时间：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实施地点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380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                                                    </a:t>
                      </a:r>
                      <a:endParaRPr lang="en-US" altLang="zh-CN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对策处置：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、经对策效果确认 ，为有效对策，继续实施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效果确认：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经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对策一实施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后，共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调查孕妇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43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，冠心病健康宣教知晓率由改善前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83%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上升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到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86%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 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3" name="组合 52"/>
          <p:cNvGrpSpPr/>
          <p:nvPr/>
        </p:nvGrpSpPr>
        <p:grpSpPr>
          <a:xfrm>
            <a:off x="6416963" y="4956557"/>
            <a:ext cx="3780743" cy="1684757"/>
            <a:chOff x="6464897" y="4677117"/>
            <a:chExt cx="3780743" cy="1684757"/>
          </a:xfrm>
        </p:grpSpPr>
        <p:sp>
          <p:nvSpPr>
            <p:cNvPr id="54" name="圆柱形 53"/>
            <p:cNvSpPr/>
            <p:nvPr/>
          </p:nvSpPr>
          <p:spPr>
            <a:xfrm>
              <a:off x="8634952" y="5264340"/>
              <a:ext cx="612743" cy="1097534"/>
            </a:xfrm>
            <a:prstGeom prst="can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柱形 54"/>
            <p:cNvSpPr/>
            <p:nvPr/>
          </p:nvSpPr>
          <p:spPr>
            <a:xfrm>
              <a:off x="9577632" y="4982673"/>
              <a:ext cx="612743" cy="1379201"/>
            </a:xfrm>
            <a:prstGeom prst="can">
              <a:avLst/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464897" y="544377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</a:t>
              </a:r>
              <a:r>
                <a:rPr lang="zh-CN" altLang="en-US" b="1" dirty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提升情况</a:t>
              </a:r>
              <a:endParaRPr lang="zh-CN" altLang="en-US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631002" y="490910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83%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9560837" y="4677117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86%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579684" y="6054097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9522365" y="6041074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改善后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箭头: 上 18"/>
          <p:cNvSpPr/>
          <p:nvPr/>
        </p:nvSpPr>
        <p:spPr>
          <a:xfrm rot="3414412">
            <a:off x="9192064" y="5401191"/>
            <a:ext cx="376814" cy="1165847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E241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5271183" y="3757657"/>
            <a:ext cx="1495673" cy="997116"/>
            <a:chOff x="5060303" y="3546506"/>
            <a:chExt cx="1495673" cy="997116"/>
          </a:xfrm>
        </p:grpSpPr>
        <p:graphicFrame>
          <p:nvGraphicFramePr>
            <p:cNvPr id="63" name="图表 62"/>
            <p:cNvGraphicFramePr/>
            <p:nvPr/>
          </p:nvGraphicFramePr>
          <p:xfrm>
            <a:off x="5060303" y="3546506"/>
            <a:ext cx="1495673" cy="9971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64" name="文本框 63"/>
            <p:cNvSpPr txBox="1"/>
            <p:nvPr/>
          </p:nvSpPr>
          <p:spPr>
            <a:xfrm>
              <a:off x="5533402" y="370619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P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783094" y="37259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D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5786918" y="39951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C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531800" y="40044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A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13" name="矩形 12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对策实施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dirty="0"/>
            </a:p>
          </p:txBody>
        </p:sp>
      </p:grpSp>
      <p:graphicFrame>
        <p:nvGraphicFramePr>
          <p:cNvPr id="52" name="表格 -1"/>
          <p:cNvGraphicFramePr/>
          <p:nvPr/>
        </p:nvGraphicFramePr>
        <p:xfrm>
          <a:off x="460795" y="872974"/>
          <a:ext cx="11133108" cy="5769366"/>
        </p:xfrm>
        <a:graphic>
          <a:graphicData uri="http://schemas.openxmlformats.org/drawingml/2006/table">
            <a:tbl>
              <a:tblPr firstRow="1" bandRow="1"/>
              <a:tblGrid>
                <a:gridCol w="1394343"/>
                <a:gridCol w="1393596"/>
                <a:gridCol w="2768543"/>
                <a:gridCol w="5576626"/>
              </a:tblGrid>
              <a:tr h="4126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对策四</a:t>
                      </a:r>
                      <a:endParaRPr lang="zh-CN" altLang="en-US" sz="20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对策名称</a:t>
                      </a:r>
                      <a:endParaRPr lang="zh-CN" altLang="en-US" sz="20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改善产房设施</a:t>
                      </a:r>
                      <a:endParaRPr lang="zh-CN" altLang="en-US" sz="2000" b="1" u="none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2622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主要因</a:t>
                      </a:r>
                      <a:endParaRPr lang="zh-CN" altLang="en-US" sz="20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过分依赖输液泵</a:t>
                      </a:r>
                      <a:endParaRPr lang="zh-CN" altLang="en-US" sz="2000" b="1" u="none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9878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改善前：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、过分依赖输液泵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对策内容：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、改善产房设施</a:t>
                      </a:r>
                      <a:endParaRPr lang="zh-CN" altLang="en-US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对策实施：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、增加移动输液架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实施时间：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实施地点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380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                                                    </a:t>
                      </a:r>
                      <a:endParaRPr lang="en-US" altLang="zh-CN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对策处置：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、增加移动输液架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6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个，有助于在自由体位开展的同时保证静脉输液的功能状态。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效果确认：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经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对策一实施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后，共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调查孕妇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43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，冠心病健康宣教知晓率由改善前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86%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上升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到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88%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 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3" name="组合 52"/>
          <p:cNvGrpSpPr/>
          <p:nvPr/>
        </p:nvGrpSpPr>
        <p:grpSpPr>
          <a:xfrm>
            <a:off x="6416963" y="4956557"/>
            <a:ext cx="3780743" cy="1684757"/>
            <a:chOff x="6464897" y="4677117"/>
            <a:chExt cx="3780743" cy="1684757"/>
          </a:xfrm>
        </p:grpSpPr>
        <p:sp>
          <p:nvSpPr>
            <p:cNvPr id="54" name="圆柱形 53"/>
            <p:cNvSpPr/>
            <p:nvPr/>
          </p:nvSpPr>
          <p:spPr>
            <a:xfrm>
              <a:off x="8634952" y="5264340"/>
              <a:ext cx="612743" cy="1097534"/>
            </a:xfrm>
            <a:prstGeom prst="can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柱形 54"/>
            <p:cNvSpPr/>
            <p:nvPr/>
          </p:nvSpPr>
          <p:spPr>
            <a:xfrm>
              <a:off x="9577632" y="4982673"/>
              <a:ext cx="612743" cy="1379201"/>
            </a:xfrm>
            <a:prstGeom prst="can">
              <a:avLst/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464897" y="544377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</a:t>
              </a:r>
              <a:r>
                <a:rPr lang="zh-CN" altLang="en-US" b="1" dirty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提升情况</a:t>
              </a:r>
              <a:endParaRPr lang="zh-CN" altLang="en-US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631002" y="490910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86%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9560837" y="4677117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88%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579684" y="6054097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9522365" y="6041074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改善后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箭头: 上 18"/>
          <p:cNvSpPr/>
          <p:nvPr/>
        </p:nvSpPr>
        <p:spPr>
          <a:xfrm rot="3414412">
            <a:off x="9192064" y="5401191"/>
            <a:ext cx="376814" cy="1165847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E241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5271183" y="3757657"/>
            <a:ext cx="1495673" cy="997116"/>
            <a:chOff x="5060303" y="3546506"/>
            <a:chExt cx="1495673" cy="997116"/>
          </a:xfrm>
        </p:grpSpPr>
        <p:graphicFrame>
          <p:nvGraphicFramePr>
            <p:cNvPr id="63" name="图表 62"/>
            <p:cNvGraphicFramePr/>
            <p:nvPr/>
          </p:nvGraphicFramePr>
          <p:xfrm>
            <a:off x="5060303" y="3546506"/>
            <a:ext cx="1495673" cy="9971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64" name="文本框 63"/>
            <p:cNvSpPr txBox="1"/>
            <p:nvPr/>
          </p:nvSpPr>
          <p:spPr>
            <a:xfrm>
              <a:off x="5533402" y="370619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P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783094" y="37259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D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5786918" y="39951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C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531800" y="40044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A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13" name="矩形 12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对策实施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dirty="0"/>
            </a:p>
          </p:txBody>
        </p:sp>
      </p:grpSp>
      <p:graphicFrame>
        <p:nvGraphicFramePr>
          <p:cNvPr id="52" name="表格 -1"/>
          <p:cNvGraphicFramePr/>
          <p:nvPr/>
        </p:nvGraphicFramePr>
        <p:xfrm>
          <a:off x="460795" y="872974"/>
          <a:ext cx="11133108" cy="5769366"/>
        </p:xfrm>
        <a:graphic>
          <a:graphicData uri="http://schemas.openxmlformats.org/drawingml/2006/table">
            <a:tbl>
              <a:tblPr firstRow="1" bandRow="1"/>
              <a:tblGrid>
                <a:gridCol w="1394343"/>
                <a:gridCol w="1393596"/>
                <a:gridCol w="2768543"/>
                <a:gridCol w="5576626"/>
              </a:tblGrid>
              <a:tr h="4126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对策五</a:t>
                      </a:r>
                      <a:endParaRPr lang="zh-CN" altLang="en-US" sz="20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对策名称</a:t>
                      </a:r>
                      <a:endParaRPr lang="zh-CN" altLang="en-US" sz="20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制定优化流程</a:t>
                      </a:r>
                      <a:endParaRPr lang="zh-CN" altLang="en-US" sz="2000" b="1" u="none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2622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主要因</a:t>
                      </a:r>
                      <a:endParaRPr lang="zh-CN" altLang="en-US" sz="20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未形成规范流程</a:t>
                      </a:r>
                      <a:endParaRPr lang="zh-CN" altLang="en-US" sz="2000" b="1" u="none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9878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改善前：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、未形成规范流程</a:t>
                      </a:r>
                      <a:endParaRPr lang="zh-CN" altLang="en-US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对策内容：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、制定优化流程</a:t>
                      </a:r>
                      <a:endParaRPr lang="zh-CN" altLang="en-US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对策实施：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、制定优化流程</a:t>
                      </a:r>
                      <a:endParaRPr lang="zh-CN" altLang="en-US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实施时间：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实施地点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380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                                                    </a:t>
                      </a:r>
                      <a:endParaRPr lang="en-US" altLang="zh-CN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对策处置：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、留置针穿刺后，规定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小时观察穿刺点情况，及固定情况，输液结束后，尽快用生理盐水进行脉冲式封管。</a:t>
                      </a:r>
                      <a:endParaRPr lang="zh-CN" altLang="en-US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效果确认：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经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对策一实施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后，共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调查孕妇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43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，冠心病健康宣教知晓率由改善前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90%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上升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到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92%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 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3" name="组合 52"/>
          <p:cNvGrpSpPr/>
          <p:nvPr/>
        </p:nvGrpSpPr>
        <p:grpSpPr>
          <a:xfrm>
            <a:off x="6416963" y="4956557"/>
            <a:ext cx="3780743" cy="1684757"/>
            <a:chOff x="6464897" y="4677117"/>
            <a:chExt cx="3780743" cy="1684757"/>
          </a:xfrm>
        </p:grpSpPr>
        <p:sp>
          <p:nvSpPr>
            <p:cNvPr id="54" name="圆柱形 53"/>
            <p:cNvSpPr/>
            <p:nvPr/>
          </p:nvSpPr>
          <p:spPr>
            <a:xfrm>
              <a:off x="8634952" y="5264340"/>
              <a:ext cx="612743" cy="1097534"/>
            </a:xfrm>
            <a:prstGeom prst="can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柱形 54"/>
            <p:cNvSpPr/>
            <p:nvPr/>
          </p:nvSpPr>
          <p:spPr>
            <a:xfrm>
              <a:off x="9577632" y="4982673"/>
              <a:ext cx="612743" cy="1379201"/>
            </a:xfrm>
            <a:prstGeom prst="can">
              <a:avLst/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464897" y="544377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</a:t>
              </a:r>
              <a:r>
                <a:rPr lang="zh-CN" altLang="en-US" b="1" dirty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提升情况</a:t>
              </a:r>
              <a:endParaRPr lang="zh-CN" altLang="en-US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631002" y="490910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9560837" y="4677117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92%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579684" y="6054097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9522365" y="6041074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改善后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箭头: 上 18"/>
          <p:cNvSpPr/>
          <p:nvPr/>
        </p:nvSpPr>
        <p:spPr>
          <a:xfrm rot="3414412">
            <a:off x="9192064" y="5401191"/>
            <a:ext cx="376814" cy="1165847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E241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5271183" y="3757657"/>
            <a:ext cx="1495673" cy="997116"/>
            <a:chOff x="5060303" y="3546506"/>
            <a:chExt cx="1495673" cy="997116"/>
          </a:xfrm>
        </p:grpSpPr>
        <p:graphicFrame>
          <p:nvGraphicFramePr>
            <p:cNvPr id="63" name="图表 62"/>
            <p:cNvGraphicFramePr/>
            <p:nvPr/>
          </p:nvGraphicFramePr>
          <p:xfrm>
            <a:off x="5060303" y="3546506"/>
            <a:ext cx="1495673" cy="9971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64" name="文本框 63"/>
            <p:cNvSpPr txBox="1"/>
            <p:nvPr/>
          </p:nvSpPr>
          <p:spPr>
            <a:xfrm>
              <a:off x="5533402" y="370619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P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783094" y="37259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D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5786918" y="39951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C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531800" y="40044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A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13" name="矩形 12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对策实施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dirty="0"/>
            </a:p>
          </p:txBody>
        </p:sp>
      </p:grpSp>
      <p:graphicFrame>
        <p:nvGraphicFramePr>
          <p:cNvPr id="52" name="表格 -1"/>
          <p:cNvGraphicFramePr/>
          <p:nvPr/>
        </p:nvGraphicFramePr>
        <p:xfrm>
          <a:off x="460795" y="872974"/>
          <a:ext cx="11133108" cy="5769366"/>
        </p:xfrm>
        <a:graphic>
          <a:graphicData uri="http://schemas.openxmlformats.org/drawingml/2006/table">
            <a:tbl>
              <a:tblPr firstRow="1" bandRow="1"/>
              <a:tblGrid>
                <a:gridCol w="1394343"/>
                <a:gridCol w="1393596"/>
                <a:gridCol w="2768543"/>
                <a:gridCol w="5576626"/>
              </a:tblGrid>
              <a:tr h="4126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对策六</a:t>
                      </a:r>
                      <a:endParaRPr lang="zh-CN" altLang="en-US" sz="20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对策名称</a:t>
                      </a:r>
                      <a:endParaRPr lang="zh-CN" altLang="en-US" sz="20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制定产房特有的固定方式</a:t>
                      </a:r>
                      <a:endParaRPr lang="zh-CN" altLang="en-US" sz="2000" b="1" u="none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2622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主要因</a:t>
                      </a:r>
                      <a:endParaRPr lang="zh-CN" altLang="en-US" sz="20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b="1" u="none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09878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改善前：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、孕妇留置针穿刺后用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3M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敷贴无张力固定后，再用弹力绷带加强固定</a:t>
                      </a:r>
                      <a:endParaRPr lang="zh-CN" altLang="en-US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对策内容：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、制定产房特有的固定方式</a:t>
                      </a:r>
                      <a:endParaRPr lang="zh-CN" altLang="en-US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对策实施：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、制定产房特有的固定方式</a:t>
                      </a:r>
                      <a:endParaRPr lang="zh-CN" altLang="en-US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负责人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实施时间：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实施地点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：</a:t>
                      </a:r>
                      <a:endParaRPr lang="en-US" altLang="zh-CN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8380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                                                                                   </a:t>
                      </a:r>
                      <a:endParaRPr lang="en-US" altLang="zh-CN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对策处置：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、孕妇留置针穿刺后用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3M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敷贴无张力固定后，再用弹力绷带加强固定</a:t>
                      </a:r>
                      <a:endParaRPr lang="zh-CN" altLang="en-US" sz="1400" b="1" u="none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    效果确认：</a:t>
                      </a:r>
                      <a:endParaRPr lang="zh-CN" altLang="en-US" sz="14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经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对策一实施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后，共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调查孕妇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43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人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，冠心病健康宣教知晓率由改善前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92%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上升</a:t>
                      </a:r>
                      <a:r>
                        <a:rPr lang="zh-CN" altLang="en-US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到</a:t>
                      </a:r>
                      <a:r>
                        <a:rPr lang="en-US" altLang="zh-CN" sz="1400" b="1" u="none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96%</a:t>
                      </a:r>
                      <a:r>
                        <a:rPr lang="zh-CN" altLang="en-US" sz="14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   </a:t>
                      </a:r>
                      <a:endParaRPr lang="zh-CN" altLang="en-US" sz="1400" b="0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126993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3" name="组合 52"/>
          <p:cNvGrpSpPr/>
          <p:nvPr/>
        </p:nvGrpSpPr>
        <p:grpSpPr>
          <a:xfrm>
            <a:off x="6416963" y="4956557"/>
            <a:ext cx="3780743" cy="1684757"/>
            <a:chOff x="6464897" y="4677117"/>
            <a:chExt cx="3780743" cy="1684757"/>
          </a:xfrm>
        </p:grpSpPr>
        <p:sp>
          <p:nvSpPr>
            <p:cNvPr id="54" name="圆柱形 53"/>
            <p:cNvSpPr/>
            <p:nvPr/>
          </p:nvSpPr>
          <p:spPr>
            <a:xfrm>
              <a:off x="8634952" y="5264340"/>
              <a:ext cx="612743" cy="1097534"/>
            </a:xfrm>
            <a:prstGeom prst="can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柱形 54"/>
            <p:cNvSpPr/>
            <p:nvPr/>
          </p:nvSpPr>
          <p:spPr>
            <a:xfrm>
              <a:off x="9577632" y="4982673"/>
              <a:ext cx="612743" cy="1379201"/>
            </a:xfrm>
            <a:prstGeom prst="can">
              <a:avLst/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464897" y="544377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</a:t>
              </a:r>
              <a:r>
                <a:rPr lang="zh-CN" altLang="en-US" b="1" dirty="0">
                  <a:solidFill>
                    <a:srgbClr val="E241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提升情况</a:t>
              </a:r>
              <a:endParaRPr lang="zh-CN" altLang="en-US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8631002" y="490910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92%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9560837" y="4677117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96%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579684" y="6054097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改善前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9522365" y="6041074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改善后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箭头: 上 18"/>
          <p:cNvSpPr/>
          <p:nvPr/>
        </p:nvSpPr>
        <p:spPr>
          <a:xfrm rot="3414412">
            <a:off x="9192064" y="5401191"/>
            <a:ext cx="376814" cy="1165847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E2413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5271183" y="3757657"/>
            <a:ext cx="1495673" cy="997116"/>
            <a:chOff x="5060303" y="3546506"/>
            <a:chExt cx="1495673" cy="997116"/>
          </a:xfrm>
        </p:grpSpPr>
        <p:graphicFrame>
          <p:nvGraphicFramePr>
            <p:cNvPr id="63" name="图表 62"/>
            <p:cNvGraphicFramePr/>
            <p:nvPr/>
          </p:nvGraphicFramePr>
          <p:xfrm>
            <a:off x="5060303" y="3546506"/>
            <a:ext cx="1495673" cy="9971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64" name="文本框 63"/>
            <p:cNvSpPr txBox="1"/>
            <p:nvPr/>
          </p:nvSpPr>
          <p:spPr>
            <a:xfrm>
              <a:off x="5533402" y="370619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P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783094" y="372596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D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5786918" y="399515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C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531800" y="400447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A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06493" y="3348519"/>
            <a:ext cx="1293728" cy="1289878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34586" y="4676615"/>
            <a:ext cx="1269263" cy="1289878"/>
            <a:chOff x="6175502" y="2094988"/>
            <a:chExt cx="1982862" cy="2015067"/>
          </a:xfrm>
        </p:grpSpPr>
        <p:sp>
          <p:nvSpPr>
            <p:cNvPr id="20" name="矩形 19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25" name="矩形 24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27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30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10232" y="4668486"/>
            <a:ext cx="1289989" cy="1298007"/>
            <a:chOff x="10197010" y="2054859"/>
            <a:chExt cx="2015239" cy="2027767"/>
          </a:xfrm>
        </p:grpSpPr>
        <p:sp>
          <p:nvSpPr>
            <p:cNvPr id="33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35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7" name="직사각형 9"/>
          <p:cNvSpPr/>
          <p:nvPr/>
        </p:nvSpPr>
        <p:spPr>
          <a:xfrm>
            <a:off x="2661116" y="1704683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38" name="직사각형 9"/>
          <p:cNvSpPr/>
          <p:nvPr/>
        </p:nvSpPr>
        <p:spPr>
          <a:xfrm>
            <a:off x="3010806" y="1524410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0" name="矩形 38"/>
          <p:cNvSpPr>
            <a:spLocks noChangeArrowheads="1"/>
          </p:cNvSpPr>
          <p:nvPr/>
        </p:nvSpPr>
        <p:spPr bwMode="auto">
          <a:xfrm>
            <a:off x="5030726" y="2212846"/>
            <a:ext cx="66761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800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效果确认 </a:t>
            </a:r>
            <a:endParaRPr lang="zh-CN" altLang="en-US" sz="88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203170" y="3582993"/>
            <a:ext cx="5693430" cy="400110"/>
            <a:chOff x="4856247" y="3761971"/>
            <a:chExt cx="5693430" cy="400110"/>
          </a:xfrm>
        </p:grpSpPr>
        <p:grpSp>
          <p:nvGrpSpPr>
            <p:cNvPr id="42" name="组合 41"/>
            <p:cNvGrpSpPr/>
            <p:nvPr/>
          </p:nvGrpSpPr>
          <p:grpSpPr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44" name="椭圆 114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4916629" y="379358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5123082" y="3761971"/>
              <a:ext cx="54265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柏拉图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6" name="矩形 38"/>
          <p:cNvSpPr>
            <a:spLocks noChangeArrowheads="1"/>
          </p:cNvSpPr>
          <p:nvPr/>
        </p:nvSpPr>
        <p:spPr bwMode="auto">
          <a:xfrm>
            <a:off x="3152179" y="1608354"/>
            <a:ext cx="819091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900" b="1" dirty="0" smtClean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239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3" name="矩形 2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效果确认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031" y="942219"/>
            <a:ext cx="4153807" cy="55384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64742" y="942219"/>
            <a:ext cx="3302001" cy="2199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564742" y="3323771"/>
            <a:ext cx="6801906" cy="31568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064647" y="942220"/>
            <a:ext cx="3302001" cy="2199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13" name="矩形 12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效果确认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zh-CN" altLang="en-US" dirty="0"/>
            </a:p>
          </p:txBody>
        </p:sp>
      </p:grpSp>
      <p:graphicFrame>
        <p:nvGraphicFramePr>
          <p:cNvPr id="59" name="Chart 2"/>
          <p:cNvGraphicFramePr/>
          <p:nvPr/>
        </p:nvGraphicFramePr>
        <p:xfrm>
          <a:off x="972470" y="1630778"/>
          <a:ext cx="10279693" cy="5331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60" name="组合 59"/>
          <p:cNvGrpSpPr/>
          <p:nvPr/>
        </p:nvGrpSpPr>
        <p:grpSpPr>
          <a:xfrm>
            <a:off x="6112316" y="2605884"/>
            <a:ext cx="4221859" cy="2459602"/>
            <a:chOff x="5916410" y="2315624"/>
            <a:chExt cx="4221859" cy="2459602"/>
          </a:xfrm>
        </p:grpSpPr>
        <p:sp>
          <p:nvSpPr>
            <p:cNvPr id="61" name="矩形: 圆角 12"/>
            <p:cNvSpPr/>
            <p:nvPr/>
          </p:nvSpPr>
          <p:spPr>
            <a:xfrm>
              <a:off x="5916410" y="2315624"/>
              <a:ext cx="4221859" cy="2459602"/>
            </a:xfrm>
            <a:prstGeom prst="roundRect">
              <a:avLst>
                <a:gd name="adj" fmla="val 1099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2" name="矩形 61"/>
            <p:cNvSpPr/>
            <p:nvPr/>
          </p:nvSpPr>
          <p:spPr>
            <a:xfrm>
              <a:off x="6083001" y="3012038"/>
              <a:ext cx="3888675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/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根据柏拉图分布的结果显示，</a:t>
              </a:r>
              <a:endPara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fontAlgn="t"/>
              <a:r>
                <a:rPr lang="zh-CN" altLang="en-US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完好率达</a:t>
              </a:r>
              <a:r>
                <a:rPr lang="en-US" altLang="zh-CN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96%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斜纹 62"/>
            <p:cNvSpPr/>
            <p:nvPr/>
          </p:nvSpPr>
          <p:spPr>
            <a:xfrm rot="5400000">
              <a:off x="9169804" y="2285924"/>
              <a:ext cx="828134" cy="966309"/>
            </a:xfrm>
            <a:prstGeom prst="diagStripe">
              <a:avLst>
                <a:gd name="adj" fmla="val 38718"/>
              </a:avLst>
            </a:prstGeom>
            <a:solidFill>
              <a:srgbClr val="E24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2423491">
              <a:off x="9394150" y="2455497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结论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直接连接符 64"/>
          <p:cNvSpPr>
            <a:spLocks noChangeShapeType="1"/>
          </p:cNvSpPr>
          <p:nvPr/>
        </p:nvSpPr>
        <p:spPr bwMode="auto">
          <a:xfrm rot="5400000" flipV="1">
            <a:off x="8012792" y="39320"/>
            <a:ext cx="0" cy="4962050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lg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" name="Line 1034"/>
          <p:cNvSpPr>
            <a:spLocks noChangeShapeType="1"/>
          </p:cNvSpPr>
          <p:nvPr/>
        </p:nvSpPr>
        <p:spPr bwMode="auto">
          <a:xfrm flipH="1">
            <a:off x="5559114" y="2528700"/>
            <a:ext cx="0" cy="301192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39900" y="796796"/>
            <a:ext cx="6096000" cy="9220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时间</a:t>
            </a:r>
            <a:r>
              <a:rPr lang="zh-CN" altLang="en-US" dirty="0" smtClean="0">
                <a:latin typeface="+mn-ea"/>
                <a:ea typeface="+mn-ea"/>
              </a:rPr>
              <a:t>：</a:t>
            </a:r>
            <a:r>
              <a:rPr lang="en-US" altLang="zh-CN" dirty="0" smtClean="0">
                <a:latin typeface="+mn-ea"/>
                <a:ea typeface="+mn-ea"/>
              </a:rPr>
              <a:t>20xx</a:t>
            </a:r>
            <a:r>
              <a:rPr lang="zh-CN" altLang="en-US" dirty="0">
                <a:latin typeface="+mn-ea"/>
                <a:ea typeface="+mn-ea"/>
              </a:rPr>
              <a:t>年</a:t>
            </a:r>
            <a:r>
              <a:rPr lang="en-US" altLang="zh-CN" dirty="0">
                <a:latin typeface="+mn-ea"/>
                <a:ea typeface="+mn-ea"/>
              </a:rPr>
              <a:t>8</a:t>
            </a:r>
            <a:r>
              <a:rPr lang="zh-CN" altLang="en-US" dirty="0" smtClean="0">
                <a:latin typeface="+mn-ea"/>
                <a:ea typeface="+mn-ea"/>
              </a:rPr>
              <a:t>月</a:t>
            </a:r>
            <a:r>
              <a:rPr lang="en-US" altLang="zh-CN" dirty="0" smtClean="0">
                <a:latin typeface="+mn-ea"/>
                <a:ea typeface="+mn-ea"/>
              </a:rPr>
              <a:t>1</a:t>
            </a:r>
            <a:r>
              <a:rPr lang="zh-CN" altLang="en-US" dirty="0" smtClean="0">
                <a:latin typeface="+mn-ea"/>
                <a:ea typeface="+mn-ea"/>
              </a:rPr>
              <a:t>日至</a:t>
            </a:r>
            <a:r>
              <a:rPr lang="en-US" altLang="zh-CN" dirty="0" smtClean="0">
                <a:latin typeface="+mn-ea"/>
                <a:ea typeface="+mn-ea"/>
              </a:rPr>
              <a:t>20xx</a:t>
            </a:r>
            <a:r>
              <a:rPr lang="zh-CN" altLang="en-US" dirty="0" smtClean="0">
                <a:latin typeface="+mn-ea"/>
                <a:ea typeface="+mn-ea"/>
              </a:rPr>
              <a:t>年</a:t>
            </a:r>
            <a:r>
              <a:rPr lang="en-US" altLang="zh-CN" dirty="0" smtClean="0">
                <a:latin typeface="+mn-ea"/>
                <a:ea typeface="+mn-ea"/>
              </a:rPr>
              <a:t>8</a:t>
            </a:r>
            <a:r>
              <a:rPr lang="zh-CN" altLang="en-US" dirty="0" smtClean="0">
                <a:latin typeface="+mn-ea"/>
                <a:ea typeface="+mn-ea"/>
              </a:rPr>
              <a:t>月</a:t>
            </a:r>
            <a:r>
              <a:rPr lang="en-US" altLang="zh-CN" dirty="0" smtClean="0">
                <a:latin typeface="+mn-ea"/>
                <a:ea typeface="+mn-ea"/>
              </a:rPr>
              <a:t>30</a:t>
            </a:r>
            <a:r>
              <a:rPr lang="zh-CN" altLang="en-US" dirty="0" smtClean="0">
                <a:latin typeface="+mn-ea"/>
                <a:ea typeface="+mn-ea"/>
              </a:rPr>
              <a:t>日</a:t>
            </a:r>
            <a:endParaRPr lang="zh-CN" altLang="en-US" dirty="0" smtClean="0">
              <a:latin typeface="+mn-ea"/>
              <a:ea typeface="+mn-ea"/>
            </a:endParaRPr>
          </a:p>
          <a:p>
            <a:r>
              <a:rPr lang="zh-CN" altLang="en-US" dirty="0" smtClean="0">
                <a:latin typeface="+mn-ea"/>
                <a:ea typeface="+mn-ea"/>
              </a:rPr>
              <a:t>收集对象：分娩中心</a:t>
            </a:r>
            <a:r>
              <a:rPr lang="en-US" altLang="zh-CN" dirty="0" smtClean="0">
                <a:latin typeface="+mn-ea"/>
                <a:ea typeface="+mn-ea"/>
              </a:rPr>
              <a:t>8</a:t>
            </a:r>
            <a:r>
              <a:rPr lang="zh-CN" altLang="en-US" dirty="0" smtClean="0">
                <a:latin typeface="+mn-ea"/>
                <a:ea typeface="+mn-ea"/>
              </a:rPr>
              <a:t>月份采集数</a:t>
            </a:r>
            <a:r>
              <a:rPr lang="en-US" altLang="zh-CN" dirty="0" smtClean="0">
                <a:latin typeface="+mn-ea"/>
                <a:ea typeface="+mn-ea"/>
              </a:rPr>
              <a:t>262</a:t>
            </a:r>
            <a:r>
              <a:rPr lang="zh-CN" altLang="en-US" dirty="0" smtClean="0">
                <a:latin typeface="+mn-ea"/>
                <a:ea typeface="+mn-ea"/>
              </a:rPr>
              <a:t>份</a:t>
            </a:r>
            <a:endParaRPr lang="zh-CN" altLang="en-US" dirty="0" smtClean="0">
              <a:latin typeface="+mn-ea"/>
              <a:ea typeface="+mn-ea"/>
            </a:endParaRPr>
          </a:p>
          <a:p>
            <a:r>
              <a:rPr lang="zh-CN" altLang="en-US" dirty="0" smtClean="0">
                <a:latin typeface="+mn-ea"/>
                <a:ea typeface="+mn-ea"/>
              </a:rPr>
              <a:t>改进</a:t>
            </a:r>
            <a:r>
              <a:rPr lang="zh-CN" altLang="en-US" dirty="0">
                <a:latin typeface="+mn-ea"/>
                <a:ea typeface="+mn-ea"/>
              </a:rPr>
              <a:t>后查检表的制定</a:t>
            </a:r>
            <a:endParaRPr lang="zh-CN" altLang="en-US" dirty="0">
              <a:latin typeface="+mn-ea"/>
              <a:ea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306493" y="3348519"/>
            <a:ext cx="1293728" cy="1289878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634586" y="4676615"/>
            <a:ext cx="1269263" cy="1289878"/>
            <a:chOff x="6175502" y="2094988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102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03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310232" y="4668486"/>
            <a:ext cx="1289989" cy="1298007"/>
            <a:chOff x="10197010" y="2054859"/>
            <a:chExt cx="2015239" cy="2027767"/>
          </a:xfrm>
        </p:grpSpPr>
        <p:sp>
          <p:nvSpPr>
            <p:cNvPr id="10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162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1" name="직사각형 9"/>
          <p:cNvSpPr/>
          <p:nvPr/>
        </p:nvSpPr>
        <p:spPr>
          <a:xfrm>
            <a:off x="2661116" y="1704683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172" name="직사각형 9"/>
          <p:cNvSpPr/>
          <p:nvPr/>
        </p:nvSpPr>
        <p:spPr>
          <a:xfrm>
            <a:off x="3010806" y="1524410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106" name="矩形 38"/>
          <p:cNvSpPr>
            <a:spLocks noChangeArrowheads="1"/>
          </p:cNvSpPr>
          <p:nvPr/>
        </p:nvSpPr>
        <p:spPr bwMode="auto">
          <a:xfrm>
            <a:off x="5030726" y="2212846"/>
            <a:ext cx="66761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8800" b="1" dirty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成员</a:t>
            </a:r>
            <a:r>
              <a:rPr lang="zh-CN" altLang="en-US" sz="8800" b="1" dirty="0" smtClean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介绍</a:t>
            </a:r>
            <a:endParaRPr lang="zh-CN" altLang="en-US" sz="8800" b="1" dirty="0">
              <a:solidFill>
                <a:srgbClr val="E2413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5203170" y="3582993"/>
            <a:ext cx="1724012" cy="400110"/>
            <a:chOff x="4856247" y="3761971"/>
            <a:chExt cx="1724012" cy="40011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4916629" y="379358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4" name="矩形 113"/>
            <p:cNvSpPr/>
            <p:nvPr/>
          </p:nvSpPr>
          <p:spPr>
            <a:xfrm>
              <a:off x="5123083" y="3761971"/>
              <a:ext cx="14571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组长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203170" y="4088365"/>
            <a:ext cx="2062320" cy="400110"/>
            <a:chOff x="4856246" y="3768304"/>
            <a:chExt cx="2062320" cy="400110"/>
          </a:xfrm>
        </p:grpSpPr>
        <p:grpSp>
          <p:nvGrpSpPr>
            <p:cNvPr id="119" name="组合 118"/>
            <p:cNvGrpSpPr/>
            <p:nvPr/>
          </p:nvGrpSpPr>
          <p:grpSpPr>
            <a:xfrm>
              <a:off x="4856246" y="3794424"/>
              <a:ext cx="324913" cy="338554"/>
              <a:chOff x="4912707" y="3789986"/>
              <a:chExt cx="265483" cy="276629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4912707" y="3789986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2</a:t>
                </a:r>
                <a:endPara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0" name="矩形 119"/>
            <p:cNvSpPr/>
            <p:nvPr/>
          </p:nvSpPr>
          <p:spPr>
            <a:xfrm>
              <a:off x="5123082" y="3768304"/>
              <a:ext cx="17954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协调员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秘书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6931647" y="3601748"/>
            <a:ext cx="1724564" cy="400110"/>
            <a:chOff x="4856237" y="3765028"/>
            <a:chExt cx="1724564" cy="400110"/>
          </a:xfrm>
        </p:grpSpPr>
        <p:grpSp>
          <p:nvGrpSpPr>
            <p:cNvPr id="125" name="组合 124"/>
            <p:cNvGrpSpPr/>
            <p:nvPr/>
          </p:nvGrpSpPr>
          <p:grpSpPr>
            <a:xfrm>
              <a:off x="4856237" y="3807829"/>
              <a:ext cx="333843" cy="338554"/>
              <a:chOff x="4912707" y="3800940"/>
              <a:chExt cx="272780" cy="276629"/>
            </a:xfrm>
          </p:grpSpPr>
          <p:sp>
            <p:nvSpPr>
              <p:cNvPr id="127" name="椭圆 126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文本框 128"/>
              <p:cNvSpPr txBox="1"/>
              <p:nvPr/>
            </p:nvSpPr>
            <p:spPr>
              <a:xfrm>
                <a:off x="4920004" y="380094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3</a:t>
                </a:r>
                <a:endParaRPr lang="zh-CN" altLang="en-US" sz="16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6" name="矩形 125"/>
            <p:cNvSpPr/>
            <p:nvPr/>
          </p:nvSpPr>
          <p:spPr>
            <a:xfrm>
              <a:off x="5123625" y="3765028"/>
              <a:ext cx="14571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成员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0" name="矩形 38"/>
          <p:cNvSpPr>
            <a:spLocks noChangeArrowheads="1"/>
          </p:cNvSpPr>
          <p:nvPr/>
        </p:nvSpPr>
        <p:spPr bwMode="auto">
          <a:xfrm>
            <a:off x="3396611" y="1680276"/>
            <a:ext cx="819091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900" b="1" dirty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23900" b="1" dirty="0">
              <a:solidFill>
                <a:srgbClr val="E2413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13" name="矩形 12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效果确认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endParaRPr lang="zh-CN" altLang="en-US" dirty="0"/>
            </a:p>
          </p:txBody>
        </p:sp>
      </p:grpSp>
      <p:graphicFrame>
        <p:nvGraphicFramePr>
          <p:cNvPr id="15" name="图表 14"/>
          <p:cNvGraphicFramePr/>
          <p:nvPr/>
        </p:nvGraphicFramePr>
        <p:xfrm>
          <a:off x="418884" y="928577"/>
          <a:ext cx="10659106" cy="4293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6" name="文本框 99"/>
          <p:cNvSpPr txBox="1">
            <a:spLocks noChangeArrowheads="1"/>
          </p:cNvSpPr>
          <p:nvPr/>
        </p:nvSpPr>
        <p:spPr bwMode="auto">
          <a:xfrm>
            <a:off x="2211189" y="4984863"/>
            <a:ext cx="87434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目标达成率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=(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改善后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改善前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)/(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目标值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改善前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)X100%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=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96%-74%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92%-74%)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x100%=</a:t>
            </a:r>
            <a:r>
              <a:rPr lang="en-US" altLang="zh-CN" sz="2400" b="1" dirty="0" smtClean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122.2%</a:t>
            </a:r>
            <a:endParaRPr lang="en-US" altLang="zh-CN" sz="24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进步率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（改善前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改善后）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改善前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X100%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=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74%-96%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/74%x100%=</a:t>
            </a:r>
            <a:r>
              <a:rPr lang="en-US" altLang="zh-CN" sz="2400" b="1" dirty="0" smtClean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29.7%</a:t>
            </a:r>
            <a:endParaRPr lang="en-US" altLang="zh-CN" sz="20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06493" y="3348519"/>
            <a:ext cx="1293728" cy="1289878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34586" y="4676615"/>
            <a:ext cx="1269263" cy="1289878"/>
            <a:chOff x="6175502" y="2094988"/>
            <a:chExt cx="1982862" cy="2015067"/>
          </a:xfrm>
        </p:grpSpPr>
        <p:sp>
          <p:nvSpPr>
            <p:cNvPr id="20" name="矩形 19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25" name="矩形 24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27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30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10232" y="4668486"/>
            <a:ext cx="1289989" cy="1298007"/>
            <a:chOff x="10197010" y="2054859"/>
            <a:chExt cx="2015239" cy="2027767"/>
          </a:xfrm>
        </p:grpSpPr>
        <p:sp>
          <p:nvSpPr>
            <p:cNvPr id="33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35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7" name="직사각형 9"/>
          <p:cNvSpPr/>
          <p:nvPr/>
        </p:nvSpPr>
        <p:spPr>
          <a:xfrm>
            <a:off x="2661116" y="1704683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38" name="직사각형 9"/>
          <p:cNvSpPr/>
          <p:nvPr/>
        </p:nvSpPr>
        <p:spPr>
          <a:xfrm>
            <a:off x="3010806" y="1524410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0" name="矩形 38"/>
          <p:cNvSpPr>
            <a:spLocks noChangeArrowheads="1"/>
          </p:cNvSpPr>
          <p:nvPr/>
        </p:nvSpPr>
        <p:spPr bwMode="auto">
          <a:xfrm>
            <a:off x="5030726" y="2212846"/>
            <a:ext cx="66761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800" b="1" dirty="0" smtClean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标准化</a:t>
            </a:r>
            <a:endParaRPr lang="zh-CN" altLang="en-US" sz="88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203170" y="3582993"/>
            <a:ext cx="5693430" cy="400110"/>
            <a:chOff x="4856247" y="3761971"/>
            <a:chExt cx="5693430" cy="400110"/>
          </a:xfrm>
        </p:grpSpPr>
        <p:grpSp>
          <p:nvGrpSpPr>
            <p:cNvPr id="42" name="组合 41"/>
            <p:cNvGrpSpPr/>
            <p:nvPr/>
          </p:nvGrpSpPr>
          <p:grpSpPr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44" name="椭圆 114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4916629" y="379358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5123082" y="3761971"/>
              <a:ext cx="54265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柏拉图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6" name="矩形 38"/>
          <p:cNvSpPr>
            <a:spLocks noChangeArrowheads="1"/>
          </p:cNvSpPr>
          <p:nvPr/>
        </p:nvSpPr>
        <p:spPr bwMode="auto">
          <a:xfrm>
            <a:off x="3152179" y="1608354"/>
            <a:ext cx="819091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900" b="1" dirty="0" smtClean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239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031" y="64758"/>
            <a:ext cx="2649135" cy="584775"/>
            <a:chOff x="213031" y="64758"/>
            <a:chExt cx="2649135" cy="584775"/>
          </a:xfrm>
        </p:grpSpPr>
        <p:sp>
          <p:nvSpPr>
            <p:cNvPr id="3" name="矩形 2"/>
            <p:cNvSpPr/>
            <p:nvPr/>
          </p:nvSpPr>
          <p:spPr>
            <a:xfrm>
              <a:off x="1071291" y="64758"/>
              <a:ext cx="17908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标准化 </a:t>
              </a:r>
              <a:r>
                <a:rPr lang="en-US" altLang="zh-CN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endParaRPr lang="zh-CN" altLang="en-US" dirty="0"/>
            </a:p>
          </p:txBody>
        </p:sp>
      </p:grp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30200" y="977901"/>
          <a:ext cx="11455401" cy="51206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795969"/>
                <a:gridCol w="3863463"/>
                <a:gridCol w="3795969"/>
              </a:tblGrid>
              <a:tr h="33422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类别 ■流程优化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indent="333375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□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提升力量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indent="333375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□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临床沟通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>
                    <a:solidFill>
                      <a:srgbClr val="E2413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名称 ：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提高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孕妇从穿刺到分娩后留置针的完好率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编号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PDCA-1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>
                    <a:solidFill>
                      <a:srgbClr val="E2413E"/>
                    </a:solidFill>
                  </a:tcPr>
                </a:tc>
              </a:tr>
              <a:tr h="49762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主办部门： 分娩中心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>
                    <a:solidFill>
                      <a:srgbClr val="E2413E"/>
                    </a:solidFill>
                  </a:tcPr>
                </a:tc>
              </a:tr>
              <a:tr h="4159249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一 目的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提高分娩中心孕妇从穿刺后到分娩后留置针的完好率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二适用范围 分娩中心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三说明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（一）留置针操作流程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marL="114300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助产士服装鞋帽整洁，符合着装要求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洗手，戴口罩。环境整洁、明亮、宽敞，备齐用物，物品完好无破损，均在有效期内。核对病人信息，查看手腕带，向患者做好解释工作，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给患者取舒适体位，系止血带，选择粗直、弹性好、血流丰富的血管，避开关节和静脉瓣，第一次消毒穿刺处皮肤，消毒面积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8cmx8cm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，待干。排气至滤网处，准备套管针、贴膜、胶条等（写好日期、时间）。系止血带，松紧度以放入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横指为宜，位置在穿刺点上方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10cm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；第二次消毒，消毒面积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8cmx8cm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，小于第一次。连接输液接头（如有）、套管针；去除护针帽，排气。穿刺过程中口头再次核对患者信息，无误后再进行穿刺。绷紧皮肤，在消毒范围的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1/2-1/3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处穿刺，以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15-30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度角进针，针头斜面朝上，直刺静脉，进针速度慢，避免刺穿血管后壁，保证导管和针芯均在血管内，见回血后降低角度再进针少许，一次性匀速撤出针芯，穿刺过程中，已抽出的部分针芯不能再重新插入。松止血带，时间不超过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分钟，指导患者松拳，打开输液调节器，冲回血、调节滴速。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14.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用无菌透明敷料，以穿刺点为中心固定，中心点正确、无张力、平整，延长管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U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型固定，输液接头要高于导管尖端，且与血管平行，标记条位置正确，利于观察穿刺点，不可贴后再写日期调节滴速，输液卡上签字。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.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操作后再次核对药物及患者信息。帮助病人摆好体位，做好健康宣教。快速手消，垃圾分类处理正确，洗手。在输液过程中每隔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15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分钟观察留置针情况，输液过程及时正确封管，在产程分娩过程中每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小时观察留置针情况。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四 注意事项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选择粗直、弹性好、易固定的静脉，避开关节和静脉瓣处，首选前臂、手背部位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自选图形 766"/>
          <p:cNvSpPr>
            <a:spLocks noChangeArrowheads="1"/>
          </p:cNvSpPr>
          <p:nvPr/>
        </p:nvSpPr>
        <p:spPr bwMode="auto">
          <a:xfrm>
            <a:off x="8303613" y="5758095"/>
            <a:ext cx="230065" cy="216549"/>
          </a:xfrm>
          <a:prstGeom prst="downArrow">
            <a:avLst>
              <a:gd name="adj1" fmla="val 50000"/>
              <a:gd name="adj2" fmla="val 44461"/>
            </a:avLst>
          </a:prstGeom>
          <a:solidFill>
            <a:srgbClr val="ED7D31"/>
          </a:solidFill>
          <a:ln w="9525">
            <a:noFill/>
            <a:miter lim="800000"/>
          </a:ln>
        </p:spPr>
        <p:txBody>
          <a:bodyPr vert="eaVert" wrap="square" lIns="91440" tIns="45720" rIns="91440" bIns="45720" numCol="1" anchor="t" anchorCtr="0" compatLnSpc="1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4" name="自选图形 766"/>
          <p:cNvSpPr>
            <a:spLocks noChangeArrowheads="1"/>
          </p:cNvSpPr>
          <p:nvPr/>
        </p:nvSpPr>
        <p:spPr bwMode="auto">
          <a:xfrm>
            <a:off x="8301574" y="5276896"/>
            <a:ext cx="230065" cy="216549"/>
          </a:xfrm>
          <a:prstGeom prst="downArrow">
            <a:avLst>
              <a:gd name="adj1" fmla="val 50000"/>
              <a:gd name="adj2" fmla="val 44461"/>
            </a:avLst>
          </a:prstGeom>
          <a:solidFill>
            <a:srgbClr val="ED7D31"/>
          </a:solidFill>
          <a:ln w="9525">
            <a:noFill/>
            <a:miter lim="800000"/>
          </a:ln>
        </p:spPr>
        <p:txBody>
          <a:bodyPr vert="eaVert" wrap="square" lIns="91440" tIns="45720" rIns="91440" bIns="45720" numCol="1" anchor="t" anchorCtr="0" compatLnSpc="1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3031" y="64758"/>
            <a:ext cx="2649135" cy="584775"/>
            <a:chOff x="213031" y="64758"/>
            <a:chExt cx="2649135" cy="584775"/>
          </a:xfrm>
        </p:grpSpPr>
        <p:sp>
          <p:nvSpPr>
            <p:cNvPr id="3" name="矩形 2"/>
            <p:cNvSpPr/>
            <p:nvPr/>
          </p:nvSpPr>
          <p:spPr>
            <a:xfrm>
              <a:off x="1071291" y="64758"/>
              <a:ext cx="17908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标准化 </a:t>
              </a:r>
              <a:r>
                <a:rPr lang="en-US" altLang="zh-CN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3031" y="221631"/>
              <a:ext cx="7594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endParaRPr lang="zh-CN" altLang="en-US" dirty="0"/>
            </a:p>
          </p:txBody>
        </p:sp>
      </p:grp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30201" y="977900"/>
          <a:ext cx="4871162" cy="2030235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14154"/>
                <a:gridCol w="1642854"/>
                <a:gridCol w="1614154"/>
              </a:tblGrid>
              <a:tr h="35250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类别 ■</a:t>
                      </a:r>
                      <a:r>
                        <a:rPr lang="zh-CN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流程</a:t>
                      </a:r>
                      <a:r>
                        <a:rPr lang="zh-CN" altLang="en-US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改善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indent="333375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□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提升力量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indent="333375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□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临床沟通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>
                    <a:solidFill>
                      <a:srgbClr val="E2413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名称 ：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altLang="en-US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标本发送流程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编号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PDCA-2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>
                    <a:solidFill>
                      <a:srgbClr val="E2413E"/>
                    </a:solidFill>
                  </a:tcPr>
                </a:tc>
              </a:tr>
              <a:tr h="54761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主办部门： 分娩中心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>
                    <a:solidFill>
                      <a:srgbClr val="E2413E"/>
                    </a:solidFill>
                  </a:tcPr>
                </a:tc>
              </a:tr>
              <a:tr h="1130119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一 目的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altLang="en-US" sz="1400" kern="100" dirty="0" smtClean="0">
                          <a:effectLst/>
                          <a:latin typeface="+mn-ea"/>
                          <a:ea typeface="+mn-ea"/>
                        </a:rPr>
                        <a:t>标本能够及时送检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二适用范围 分娩</a:t>
                      </a:r>
                      <a:r>
                        <a:rPr lang="zh-CN" sz="1400" kern="100" dirty="0" smtClean="0">
                          <a:effectLst/>
                          <a:latin typeface="+mn-ea"/>
                          <a:ea typeface="+mn-ea"/>
                        </a:rPr>
                        <a:t>中心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三</a:t>
                      </a:r>
                      <a:r>
                        <a:rPr lang="zh-CN" sz="1400" kern="100" dirty="0" smtClean="0">
                          <a:effectLst/>
                          <a:latin typeface="+mn-ea"/>
                          <a:ea typeface="+mn-ea"/>
                        </a:rPr>
                        <a:t>说明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（一</a:t>
                      </a:r>
                      <a:r>
                        <a:rPr lang="zh-CN" sz="1400" kern="100" dirty="0" smtClean="0">
                          <a:effectLst/>
                          <a:latin typeface="+mn-ea"/>
                          <a:ea typeface="+mn-ea"/>
                        </a:rPr>
                        <a:t>）操作</a:t>
                      </a:r>
                      <a:r>
                        <a:rPr lang="zh-CN" sz="1400" kern="100" dirty="0">
                          <a:effectLst/>
                          <a:latin typeface="+mn-ea"/>
                          <a:ea typeface="+mn-ea"/>
                        </a:rPr>
                        <a:t>流程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33" name="矩形 32"/>
          <p:cNvSpPr/>
          <p:nvPr/>
        </p:nvSpPr>
        <p:spPr>
          <a:xfrm>
            <a:off x="10116299" y="175080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无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7223947" y="178050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有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7905887" y="314149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是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558744" y="295682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b="1" kern="100" dirty="0" smtClean="0">
                <a:latin typeface="Times New Roman" panose="02020603050405020304" pitchFamily="18" charset="0"/>
              </a:rPr>
              <a:t>否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767658" y="201245"/>
            <a:ext cx="5588888" cy="6425594"/>
            <a:chOff x="787303" y="844745"/>
            <a:chExt cx="7022689" cy="8074047"/>
          </a:xfrm>
        </p:grpSpPr>
        <p:sp>
          <p:nvSpPr>
            <p:cNvPr id="38" name="椭圆 754"/>
            <p:cNvSpPr>
              <a:spLocks noChangeArrowheads="1"/>
            </p:cNvSpPr>
            <p:nvPr/>
          </p:nvSpPr>
          <p:spPr bwMode="auto">
            <a:xfrm>
              <a:off x="1450937" y="844745"/>
              <a:ext cx="4995446" cy="675157"/>
            </a:xfrm>
            <a:prstGeom prst="ellipse">
              <a:avLst/>
            </a:prstGeom>
            <a:solidFill>
              <a:srgbClr val="E2413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 algn="ctr" eaLnBrk="0" hangingPunct="0"/>
              <a:r>
                <a:rPr lang="zh-CN" alt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医生开出医嘱需要静脉输液</a:t>
              </a:r>
              <a:endParaRPr lang="zh-CN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自选图形 757"/>
            <p:cNvSpPr>
              <a:spLocks noChangeArrowheads="1"/>
            </p:cNvSpPr>
            <p:nvPr/>
          </p:nvSpPr>
          <p:spPr bwMode="auto">
            <a:xfrm>
              <a:off x="3825311" y="1571385"/>
              <a:ext cx="246698" cy="281709"/>
            </a:xfrm>
            <a:prstGeom prst="downArrow">
              <a:avLst>
                <a:gd name="adj1" fmla="val 50000"/>
                <a:gd name="adj2" fmla="val 28594"/>
              </a:avLst>
            </a:prstGeom>
            <a:solidFill>
              <a:srgbClr val="ED7D31"/>
            </a:solidFill>
            <a:ln w="9525">
              <a:noFill/>
              <a:miter lim="800000"/>
            </a:ln>
          </p:spPr>
          <p:txBody>
            <a:bodyPr vert="eaVert" wrap="square" lIns="91440" tIns="45720" rIns="91440" bIns="45720" numCol="1" anchor="t" anchorCtr="0" compatLnSpc="1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3" name="椭圆 763"/>
            <p:cNvSpPr>
              <a:spLocks noChangeArrowheads="1"/>
            </p:cNvSpPr>
            <p:nvPr/>
          </p:nvSpPr>
          <p:spPr bwMode="auto">
            <a:xfrm>
              <a:off x="1175821" y="8063435"/>
              <a:ext cx="5792373" cy="855357"/>
            </a:xfrm>
            <a:prstGeom prst="ellipse">
              <a:avLst/>
            </a:prstGeom>
            <a:solidFill>
              <a:srgbClr val="E2413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 algn="ctr" eaLnBrk="0" hangingPunct="0"/>
              <a:r>
                <a:rPr lang="zh-CN" alt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输液结束正确封管</a:t>
              </a:r>
              <a:endParaRPr lang="zh-CN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2311233" y="2857287"/>
              <a:ext cx="3817343" cy="526434"/>
              <a:chOff x="2311233" y="2857287"/>
              <a:chExt cx="3817343" cy="526434"/>
            </a:xfrm>
          </p:grpSpPr>
          <p:sp>
            <p:nvSpPr>
              <p:cNvPr id="67" name="自选图形 758"/>
              <p:cNvSpPr>
                <a:spLocks noChangeArrowheads="1"/>
              </p:cNvSpPr>
              <p:nvPr/>
            </p:nvSpPr>
            <p:spPr bwMode="auto">
              <a:xfrm>
                <a:off x="2311233" y="2857287"/>
                <a:ext cx="246698" cy="526434"/>
              </a:xfrm>
              <a:prstGeom prst="downArrow">
                <a:avLst>
                  <a:gd name="adj1" fmla="val 50000"/>
                  <a:gd name="adj2" fmla="val 53435"/>
                </a:avLst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eaVert" wrap="square" lIns="91440" tIns="45720" rIns="91440" bIns="45720" numCol="1" anchor="t" anchorCtr="0" compatLnSpc="1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自选图形 766"/>
              <p:cNvSpPr>
                <a:spLocks noChangeArrowheads="1"/>
              </p:cNvSpPr>
              <p:nvPr/>
            </p:nvSpPr>
            <p:spPr bwMode="auto">
              <a:xfrm>
                <a:off x="5858232" y="2857287"/>
                <a:ext cx="270344" cy="480007"/>
              </a:xfrm>
              <a:prstGeom prst="downArrow">
                <a:avLst>
                  <a:gd name="adj1" fmla="val 50000"/>
                  <a:gd name="adj2" fmla="val 44461"/>
                </a:avLst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eaVert" wrap="square" lIns="91440" tIns="45720" rIns="91440" bIns="45720" numCol="1" anchor="t" anchorCtr="0" compatLnSpc="1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2312021" y="4259079"/>
              <a:ext cx="3804338" cy="387940"/>
              <a:chOff x="2312021" y="4259079"/>
              <a:chExt cx="3804338" cy="387940"/>
            </a:xfrm>
          </p:grpSpPr>
          <p:sp>
            <p:nvSpPr>
              <p:cNvPr id="65" name="自选图形 759"/>
              <p:cNvSpPr>
                <a:spLocks noChangeArrowheads="1"/>
              </p:cNvSpPr>
              <p:nvPr/>
            </p:nvSpPr>
            <p:spPr bwMode="auto">
              <a:xfrm>
                <a:off x="2312021" y="4259079"/>
                <a:ext cx="245122" cy="387940"/>
              </a:xfrm>
              <a:prstGeom prst="downArrow">
                <a:avLst>
                  <a:gd name="adj1" fmla="val 50000"/>
                  <a:gd name="adj2" fmla="val 39630"/>
                </a:avLst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eaVert" wrap="square" lIns="91440" tIns="45720" rIns="91440" bIns="45720" numCol="1" anchor="t" anchorCtr="0" compatLnSpc="1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自选图形 768"/>
              <p:cNvSpPr>
                <a:spLocks noChangeArrowheads="1"/>
              </p:cNvSpPr>
              <p:nvPr/>
            </p:nvSpPr>
            <p:spPr bwMode="auto">
              <a:xfrm>
                <a:off x="5870449" y="4259079"/>
                <a:ext cx="245910" cy="387940"/>
              </a:xfrm>
              <a:prstGeom prst="downArrow">
                <a:avLst>
                  <a:gd name="adj1" fmla="val 50000"/>
                  <a:gd name="adj2" fmla="val 39503"/>
                </a:avLst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eaVert" wrap="square" lIns="91440" tIns="45720" rIns="91440" bIns="45720" numCol="1" anchor="t" anchorCtr="0" compatLnSpc="1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4352658" y="5278201"/>
              <a:ext cx="3286568" cy="1444569"/>
              <a:chOff x="4352658" y="5278201"/>
              <a:chExt cx="3286568" cy="1444569"/>
            </a:xfrm>
          </p:grpSpPr>
          <p:sp>
            <p:nvSpPr>
              <p:cNvPr id="64" name="自选图形 769"/>
              <p:cNvSpPr>
                <a:spLocks noChangeArrowheads="1"/>
              </p:cNvSpPr>
              <p:nvPr/>
            </p:nvSpPr>
            <p:spPr bwMode="auto">
              <a:xfrm>
                <a:off x="5870449" y="5278201"/>
                <a:ext cx="245910" cy="387941"/>
              </a:xfrm>
              <a:prstGeom prst="downArrow">
                <a:avLst>
                  <a:gd name="adj1" fmla="val 50000"/>
                  <a:gd name="adj2" fmla="val 39503"/>
                </a:avLst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eaVert" wrap="square" lIns="91440" tIns="45720" rIns="91440" bIns="45720" numCol="1" anchor="t" anchorCtr="0" compatLnSpc="1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矩形 770"/>
              <p:cNvSpPr>
                <a:spLocks noChangeArrowheads="1"/>
              </p:cNvSpPr>
              <p:nvPr/>
            </p:nvSpPr>
            <p:spPr bwMode="auto">
              <a:xfrm>
                <a:off x="4352658" y="5278440"/>
                <a:ext cx="3277789" cy="690895"/>
              </a:xfrm>
              <a:prstGeom prst="rect">
                <a:avLst/>
              </a:prstGeom>
              <a:solidFill>
                <a:srgbClr val="74ACC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 algn="ctr" eaLnBrk="0" hangingPunct="0"/>
                <a:r>
                  <a: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延长管</a:t>
                </a:r>
                <a:r>
                  <a:rPr lang="en-US" altLang="zh-CN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型固定，输液接头高于导管尖端，且与血管平行待送产房时用弹力绷带加强固定</a:t>
                </a:r>
                <a:endParaRPr lang="zh-CN" alt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矩形 770"/>
              <p:cNvSpPr>
                <a:spLocks noChangeArrowheads="1"/>
              </p:cNvSpPr>
              <p:nvPr/>
            </p:nvSpPr>
            <p:spPr bwMode="auto">
              <a:xfrm>
                <a:off x="4361437" y="6031875"/>
                <a:ext cx="3277789" cy="690895"/>
              </a:xfrm>
              <a:prstGeom prst="rect">
                <a:avLst/>
              </a:prstGeom>
              <a:solidFill>
                <a:srgbClr val="74ACC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 algn="ctr" eaLnBrk="0" hangingPunct="0"/>
                <a:r>
                  <a: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连接输液器进行输液，根据药物性质调节滴速</a:t>
                </a:r>
                <a:endParaRPr lang="zh-CN" alt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787303" y="3501638"/>
              <a:ext cx="7022689" cy="585211"/>
              <a:chOff x="118151" y="2191180"/>
              <a:chExt cx="7022689" cy="585211"/>
            </a:xfrm>
          </p:grpSpPr>
          <p:sp>
            <p:nvSpPr>
              <p:cNvPr id="57" name="矩形 755"/>
              <p:cNvSpPr>
                <a:spLocks noChangeArrowheads="1"/>
              </p:cNvSpPr>
              <p:nvPr/>
            </p:nvSpPr>
            <p:spPr bwMode="auto">
              <a:xfrm>
                <a:off x="118151" y="2191180"/>
                <a:ext cx="3378316" cy="585211"/>
              </a:xfrm>
              <a:prstGeom prst="rect">
                <a:avLst/>
              </a:prstGeom>
              <a:solidFill>
                <a:srgbClr val="E2413E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>
                <a:lvl1pPr indent="1333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indent="0" algn="ctr"/>
                <a:r>
                  <a: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查看留置针、敷贴是否完整，留置针是否通畅</a:t>
                </a:r>
                <a:endParaRPr lang="zh-CN" alt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58" name="矩形 761"/>
              <p:cNvSpPr>
                <a:spLocks noChangeArrowheads="1"/>
              </p:cNvSpPr>
              <p:nvPr/>
            </p:nvSpPr>
            <p:spPr bwMode="auto">
              <a:xfrm>
                <a:off x="3753573" y="2195374"/>
                <a:ext cx="3387267" cy="564803"/>
              </a:xfrm>
              <a:prstGeom prst="rect">
                <a:avLst/>
              </a:prstGeom>
              <a:solidFill>
                <a:srgbClr val="E2413E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 algn="ctr" eaLnBrk="0" hangingPunct="0"/>
                <a:r>
                  <a: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准备用物，选择静脉（粗直弹性好血管），首选部位手背、前臂</a:t>
                </a:r>
                <a:endParaRPr lang="zh-CN" alt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419414" y="4443419"/>
              <a:ext cx="6211033" cy="794470"/>
              <a:chOff x="1419414" y="4443419"/>
              <a:chExt cx="6211033" cy="794470"/>
            </a:xfrm>
          </p:grpSpPr>
          <p:sp>
            <p:nvSpPr>
              <p:cNvPr id="55" name="矩形 756"/>
              <p:cNvSpPr>
                <a:spLocks noChangeArrowheads="1"/>
              </p:cNvSpPr>
              <p:nvPr/>
            </p:nvSpPr>
            <p:spPr bwMode="auto">
              <a:xfrm>
                <a:off x="1419414" y="4763391"/>
                <a:ext cx="2030336" cy="474498"/>
              </a:xfrm>
              <a:prstGeom prst="rect">
                <a:avLst/>
              </a:prstGeom>
              <a:solidFill>
                <a:srgbClr val="74ACC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 algn="ctr" eaLnBrk="0" hangingPunct="0"/>
                <a:r>
                  <a: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必要时跟换留置针或敷贴</a:t>
                </a:r>
                <a:endParaRPr lang="zh-CN" alt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矩形 767"/>
              <p:cNvSpPr>
                <a:spLocks noChangeArrowheads="1"/>
              </p:cNvSpPr>
              <p:nvPr/>
            </p:nvSpPr>
            <p:spPr bwMode="auto">
              <a:xfrm>
                <a:off x="4352658" y="4443419"/>
                <a:ext cx="3277789" cy="739150"/>
              </a:xfrm>
              <a:prstGeom prst="rect">
                <a:avLst/>
              </a:prstGeom>
              <a:solidFill>
                <a:srgbClr val="74ACC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 algn="ctr" eaLnBrk="0" hangingPunct="0"/>
                <a:r>
                  <a:rPr lang="zh-CN" altLang="en-US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消毒后待干，准确穿刺后用无菌透明敷料以穿刺点为中心无张力平整固定</a:t>
                </a:r>
                <a:endParaRPr lang="zh-CN" alt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自选图形 847"/>
            <p:cNvSpPr>
              <a:spLocks noChangeArrowheads="1"/>
            </p:cNvSpPr>
            <p:nvPr/>
          </p:nvSpPr>
          <p:spPr bwMode="auto">
            <a:xfrm>
              <a:off x="2315957" y="1962703"/>
              <a:ext cx="3265405" cy="776667"/>
            </a:xfrm>
            <a:prstGeom prst="diamond">
              <a:avLst/>
            </a:prstGeom>
            <a:solidFill>
              <a:srgbClr val="74ACC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 algn="ctr" eaLnBrk="0" hangingPunct="0"/>
              <a:r>
                <a:rPr lang="zh-CN" altLang="en-US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判断有无留置针</a:t>
              </a:r>
              <a:endParaRPr lang="zh-CN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" name="矩形: 圆角 18"/>
          <p:cNvSpPr/>
          <p:nvPr/>
        </p:nvSpPr>
        <p:spPr>
          <a:xfrm>
            <a:off x="5405975" y="3008136"/>
            <a:ext cx="5791199" cy="1896582"/>
          </a:xfrm>
          <a:prstGeom prst="roundRect">
            <a:avLst>
              <a:gd name="adj" fmla="val 1064"/>
            </a:avLst>
          </a:prstGeom>
          <a:noFill/>
          <a:ln w="25400">
            <a:solidFill>
              <a:srgbClr val="E9380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肘形连接符 23"/>
          <p:cNvCxnSpPr>
            <a:stCxn id="55" idx="3"/>
            <a:endCxn id="70" idx="1"/>
          </p:cNvCxnSpPr>
          <p:nvPr/>
        </p:nvCxnSpPr>
        <p:spPr bwMode="auto">
          <a:xfrm>
            <a:off x="7886521" y="3508645"/>
            <a:ext cx="725551" cy="1095609"/>
          </a:xfrm>
          <a:prstGeom prst="bentConnector3">
            <a:avLst/>
          </a:prstGeom>
          <a:solidFill>
            <a:schemeClr val="accent1"/>
          </a:solidFill>
          <a:ln w="57150" cap="flat" cmpd="sng" algn="ctr">
            <a:solidFill>
              <a:srgbClr val="ED7D3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71" name="矩形 755"/>
          <p:cNvSpPr>
            <a:spLocks noChangeArrowheads="1"/>
          </p:cNvSpPr>
          <p:nvPr/>
        </p:nvSpPr>
        <p:spPr bwMode="auto">
          <a:xfrm>
            <a:off x="5405974" y="5111928"/>
            <a:ext cx="5814669" cy="278503"/>
          </a:xfrm>
          <a:prstGeom prst="rect">
            <a:avLst/>
          </a:prstGeom>
          <a:solidFill>
            <a:srgbClr val="E2413E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indent="133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lang="zh-CN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对孕妇进行留置针输液宣教，观察有无输液反应</a:t>
            </a:r>
            <a:endParaRPr lang="zh-CN" alt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矩形 755"/>
          <p:cNvSpPr>
            <a:spLocks noChangeArrowheads="1"/>
          </p:cNvSpPr>
          <p:nvPr/>
        </p:nvSpPr>
        <p:spPr bwMode="auto">
          <a:xfrm>
            <a:off x="5398988" y="5477058"/>
            <a:ext cx="5814669" cy="278503"/>
          </a:xfrm>
          <a:prstGeom prst="rect">
            <a:avLst/>
          </a:prstGeom>
          <a:solidFill>
            <a:srgbClr val="E2413E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indent="133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lang="zh-CN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每隔</a:t>
            </a:r>
            <a:r>
              <a:rPr lang="en-US" altLang="zh-CN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分钟巡视一次</a:t>
            </a:r>
            <a:endParaRPr lang="zh-CN" alt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自选图形 766"/>
          <p:cNvSpPr>
            <a:spLocks noChangeArrowheads="1"/>
          </p:cNvSpPr>
          <p:nvPr/>
        </p:nvSpPr>
        <p:spPr bwMode="auto">
          <a:xfrm>
            <a:off x="9582928" y="4895379"/>
            <a:ext cx="230065" cy="216549"/>
          </a:xfrm>
          <a:prstGeom prst="downArrow">
            <a:avLst>
              <a:gd name="adj1" fmla="val 50000"/>
              <a:gd name="adj2" fmla="val 44461"/>
            </a:avLst>
          </a:prstGeom>
          <a:solidFill>
            <a:srgbClr val="ED7D31"/>
          </a:solidFill>
          <a:ln w="9525">
            <a:noFill/>
            <a:miter lim="800000"/>
          </a:ln>
        </p:spPr>
        <p:txBody>
          <a:bodyPr vert="eaVert" wrap="square" lIns="91440" tIns="45720" rIns="91440" bIns="45720" numCol="1" anchor="t" anchorCtr="0" compatLnSpc="1"/>
          <a:lstStyle/>
          <a:p>
            <a:pPr algn="ctr"/>
            <a:endParaRPr lang="zh-CN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06493" y="3348519"/>
            <a:ext cx="1293728" cy="1289878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34586" y="4676615"/>
            <a:ext cx="1269263" cy="1289878"/>
            <a:chOff x="6175502" y="2094988"/>
            <a:chExt cx="1982862" cy="2015067"/>
          </a:xfrm>
        </p:grpSpPr>
        <p:sp>
          <p:nvSpPr>
            <p:cNvPr id="20" name="矩形 19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25" name="矩形 24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27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30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10232" y="4668486"/>
            <a:ext cx="1289989" cy="1298007"/>
            <a:chOff x="10197010" y="2054859"/>
            <a:chExt cx="2015239" cy="2027767"/>
          </a:xfrm>
        </p:grpSpPr>
        <p:sp>
          <p:nvSpPr>
            <p:cNvPr id="33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35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7" name="직사각형 9"/>
          <p:cNvSpPr/>
          <p:nvPr/>
        </p:nvSpPr>
        <p:spPr>
          <a:xfrm>
            <a:off x="2661116" y="1704683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38" name="직사각형 9"/>
          <p:cNvSpPr/>
          <p:nvPr/>
        </p:nvSpPr>
        <p:spPr>
          <a:xfrm>
            <a:off x="3010806" y="1524410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0" name="矩形 38"/>
          <p:cNvSpPr>
            <a:spLocks noChangeArrowheads="1"/>
          </p:cNvSpPr>
          <p:nvPr/>
        </p:nvSpPr>
        <p:spPr bwMode="auto">
          <a:xfrm>
            <a:off x="6551035" y="2212846"/>
            <a:ext cx="66761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800" b="1" dirty="0" smtClean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 sz="88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723479" y="3582993"/>
            <a:ext cx="5693430" cy="400110"/>
            <a:chOff x="4856247" y="3761971"/>
            <a:chExt cx="5693430" cy="400110"/>
          </a:xfrm>
        </p:grpSpPr>
        <p:grpSp>
          <p:nvGrpSpPr>
            <p:cNvPr id="42" name="组合 41"/>
            <p:cNvGrpSpPr/>
            <p:nvPr/>
          </p:nvGrpSpPr>
          <p:grpSpPr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44" name="椭圆 114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4916629" y="379358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5123082" y="3761971"/>
              <a:ext cx="54265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雷达图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6" name="矩形 38"/>
          <p:cNvSpPr>
            <a:spLocks noChangeArrowheads="1"/>
          </p:cNvSpPr>
          <p:nvPr/>
        </p:nvSpPr>
        <p:spPr bwMode="auto">
          <a:xfrm>
            <a:off x="2641972" y="1608354"/>
            <a:ext cx="3971270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900" b="1" dirty="0" smtClean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239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031" y="64758"/>
            <a:ext cx="1863663" cy="584775"/>
            <a:chOff x="213031" y="64758"/>
            <a:chExt cx="1863663" cy="584775"/>
          </a:xfrm>
        </p:grpSpPr>
        <p:sp>
          <p:nvSpPr>
            <p:cNvPr id="3" name="矩形 2"/>
            <p:cNvSpPr/>
            <p:nvPr/>
          </p:nvSpPr>
          <p:spPr>
            <a:xfrm>
              <a:off x="1071291" y="64758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3031" y="221631"/>
              <a:ext cx="8796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dirty="0"/>
            </a:p>
          </p:txBody>
        </p:sp>
      </p:grp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23623" y="1169692"/>
          <a:ext cx="6439127" cy="33682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1221"/>
                <a:gridCol w="793347"/>
                <a:gridCol w="793347"/>
                <a:gridCol w="792620"/>
                <a:gridCol w="792620"/>
                <a:gridCol w="716266"/>
                <a:gridCol w="829706"/>
              </a:tblGrid>
              <a:tr h="31967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项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目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E2413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改善前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>
                    <a:solidFill>
                      <a:srgbClr val="E2413E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改善后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>
                    <a:solidFill>
                      <a:srgbClr val="E2413E"/>
                    </a:solidFill>
                  </a:tcPr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活动成长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E2413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正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sz="1600" kern="100" dirty="0">
                          <a:effectLst/>
                          <a:latin typeface="+mn-ea"/>
                          <a:ea typeface="+mn-ea"/>
                        </a:rPr>
                        <a:t>负向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E2413E"/>
                    </a:solidFill>
                  </a:tcPr>
                </a:tc>
              </a:tr>
              <a:tr h="362318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总分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平均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总分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平均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 vMerge="1">
                  <a:tcPr/>
                </a:tc>
                <a:tc vMerge="1">
                  <a:tcPr/>
                </a:tc>
              </a:tr>
              <a:tr h="442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责任与荣誉感</a:t>
                      </a: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   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31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2.8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49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4.5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1.7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  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</a:tr>
              <a:tr h="357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解决问题能力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31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2.8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1.2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</a:tr>
              <a:tr h="357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积极性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29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2.6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49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4.5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1.9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</a:tr>
              <a:tr h="357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和谐度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30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2.7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1.3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</a:tr>
              <a:tr h="357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沟通技巧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3.1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49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4.5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1.4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</a:tr>
              <a:tr h="357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质管工具应用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15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1.4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40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3.6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2.2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</a:tr>
              <a:tr h="357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  <a:latin typeface="+mn-ea"/>
                          <a:ea typeface="+mn-ea"/>
                        </a:rPr>
                        <a:t>凝聚力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34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3.1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52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4.7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+mn-ea"/>
                          <a:ea typeface="+mn-ea"/>
                        </a:rPr>
                        <a:t>1.6</a:t>
                      </a:r>
                      <a:endParaRPr lang="zh-CN" sz="12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2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cxnSp>
        <p:nvCxnSpPr>
          <p:cNvPr id="16" name="直接箭头连接符 15"/>
          <p:cNvCxnSpPr/>
          <p:nvPr/>
        </p:nvCxnSpPr>
        <p:spPr bwMode="auto">
          <a:xfrm flipV="1">
            <a:off x="6359201" y="1977896"/>
            <a:ext cx="0" cy="2993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2413E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1" name="直接箭头连接符 30"/>
          <p:cNvCxnSpPr/>
          <p:nvPr/>
        </p:nvCxnSpPr>
        <p:spPr bwMode="auto">
          <a:xfrm flipV="1">
            <a:off x="6359201" y="2353091"/>
            <a:ext cx="0" cy="2993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2413E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2" name="直接箭头连接符 31"/>
          <p:cNvCxnSpPr/>
          <p:nvPr/>
        </p:nvCxnSpPr>
        <p:spPr bwMode="auto">
          <a:xfrm flipV="1">
            <a:off x="6359201" y="2728286"/>
            <a:ext cx="0" cy="2993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2413E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3" name="直接箭头连接符 32"/>
          <p:cNvCxnSpPr/>
          <p:nvPr/>
        </p:nvCxnSpPr>
        <p:spPr bwMode="auto">
          <a:xfrm flipV="1">
            <a:off x="6359201" y="3103481"/>
            <a:ext cx="0" cy="2993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2413E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4" name="直接箭头连接符 33"/>
          <p:cNvCxnSpPr/>
          <p:nvPr/>
        </p:nvCxnSpPr>
        <p:spPr bwMode="auto">
          <a:xfrm flipV="1">
            <a:off x="6359201" y="3478676"/>
            <a:ext cx="0" cy="2993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2413E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5" name="直接箭头连接符 34"/>
          <p:cNvCxnSpPr/>
          <p:nvPr/>
        </p:nvCxnSpPr>
        <p:spPr bwMode="auto">
          <a:xfrm flipV="1">
            <a:off x="6359201" y="3853871"/>
            <a:ext cx="0" cy="2993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2413E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6" name="直接箭头连接符 35"/>
          <p:cNvCxnSpPr/>
          <p:nvPr/>
        </p:nvCxnSpPr>
        <p:spPr bwMode="auto">
          <a:xfrm flipV="1">
            <a:off x="6359201" y="4229064"/>
            <a:ext cx="0" cy="2993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2413E"/>
            </a:solidFill>
            <a:prstDash val="solid"/>
            <a:round/>
            <a:headEnd type="none" w="med" len="med"/>
            <a:tailEnd type="triangle"/>
          </a:ln>
        </p:spPr>
      </p:cxnSp>
      <p:graphicFrame>
        <p:nvGraphicFramePr>
          <p:cNvPr id="38" name="对象 36"/>
          <p:cNvGraphicFramePr>
            <a:graphicFrameLocks noChangeAspect="1"/>
          </p:cNvGraphicFramePr>
          <p:nvPr/>
        </p:nvGraphicFramePr>
        <p:xfrm>
          <a:off x="6762750" y="1169692"/>
          <a:ext cx="5429250" cy="335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9" name="矩形 38"/>
          <p:cNvSpPr/>
          <p:nvPr/>
        </p:nvSpPr>
        <p:spPr>
          <a:xfrm>
            <a:off x="323623" y="4719161"/>
            <a:ext cx="1142070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latin typeface="+mn-ea"/>
                <a:ea typeface="+mn-ea"/>
              </a:rPr>
              <a:t>       在</a:t>
            </a:r>
            <a:r>
              <a:rPr lang="zh-CN" altLang="en-US" dirty="0">
                <a:latin typeface="+mn-ea"/>
                <a:ea typeface="+mn-ea"/>
              </a:rPr>
              <a:t>开展持续改进提高孕妇从待产室到分娩后留置针的完好率，小组成员通过集中讨论分析原因，及时更新发送设备设施，制定适合本科的采集发送流程等一系列对策，有效减少各种导致标本采集发送环节失误的节点，同时提升了相关人员业务水平和解决应急事件，沟通等能力。</a:t>
            </a:r>
            <a:endParaRPr lang="zh-CN" altLang="en-US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8"/>
          <p:cNvSpPr/>
          <p:nvPr/>
        </p:nvSpPr>
        <p:spPr>
          <a:xfrm>
            <a:off x="2010006" y="0"/>
            <a:ext cx="2112433" cy="2027767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054859"/>
            <a:ext cx="1972011" cy="2015067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60434" y="2054859"/>
            <a:ext cx="1972011" cy="201506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1972011" cy="2015067"/>
            <a:chOff x="0" y="0"/>
            <a:chExt cx="1972011" cy="2015067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70440" y="2054859"/>
            <a:ext cx="1982862" cy="2015067"/>
            <a:chOff x="6170440" y="2054859"/>
            <a:chExt cx="1982862" cy="2015067"/>
          </a:xfrm>
        </p:grpSpPr>
        <p:sp>
          <p:nvSpPr>
            <p:cNvPr id="19" name="矩形 18"/>
            <p:cNvSpPr/>
            <p:nvPr/>
          </p:nvSpPr>
          <p:spPr>
            <a:xfrm>
              <a:off x="6170440" y="2054859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21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170440" y="0"/>
            <a:ext cx="1982862" cy="2015067"/>
            <a:chOff x="6170440" y="0"/>
            <a:chExt cx="1982862" cy="2015067"/>
          </a:xfrm>
        </p:grpSpPr>
        <p:sp>
          <p:nvSpPr>
            <p:cNvPr id="24" name="矩形 23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26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8191297" y="0"/>
            <a:ext cx="1967716" cy="2015067"/>
            <a:chOff x="8191297" y="0"/>
            <a:chExt cx="1967716" cy="2015067"/>
          </a:xfrm>
        </p:grpSpPr>
        <p:sp>
          <p:nvSpPr>
            <p:cNvPr id="29" name="矩形 28"/>
            <p:cNvSpPr/>
            <p:nvPr/>
          </p:nvSpPr>
          <p:spPr>
            <a:xfrm>
              <a:off x="8191297" y="0"/>
              <a:ext cx="1967716" cy="2015067"/>
            </a:xfrm>
            <a:prstGeom prst="rect">
              <a:avLst/>
            </a:prstGeom>
            <a:solidFill>
              <a:srgbClr val="4AA6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8810330" y="621058"/>
              <a:ext cx="832737" cy="793161"/>
              <a:chOff x="8338316" y="3884032"/>
              <a:chExt cx="758874" cy="722808"/>
            </a:xfrm>
          </p:grpSpPr>
          <p:sp>
            <p:nvSpPr>
              <p:cNvPr id="31" name="Freeform 79"/>
              <p:cNvSpPr>
                <a:spLocks noEditPoints="1"/>
              </p:cNvSpPr>
              <p:nvPr/>
            </p:nvSpPr>
            <p:spPr bwMode="auto">
              <a:xfrm>
                <a:off x="8338316" y="3884032"/>
                <a:ext cx="758874" cy="722808"/>
              </a:xfrm>
              <a:custGeom>
                <a:avLst/>
                <a:gdLst>
                  <a:gd name="T0" fmla="*/ 315 w 427"/>
                  <a:gd name="T1" fmla="*/ 197 h 407"/>
                  <a:gd name="T2" fmla="*/ 304 w 427"/>
                  <a:gd name="T3" fmla="*/ 211 h 407"/>
                  <a:gd name="T4" fmla="*/ 281 w 427"/>
                  <a:gd name="T5" fmla="*/ 279 h 407"/>
                  <a:gd name="T6" fmla="*/ 243 w 427"/>
                  <a:gd name="T7" fmla="*/ 370 h 407"/>
                  <a:gd name="T8" fmla="*/ 158 w 427"/>
                  <a:gd name="T9" fmla="*/ 357 h 407"/>
                  <a:gd name="T10" fmla="*/ 129 w 427"/>
                  <a:gd name="T11" fmla="*/ 228 h 407"/>
                  <a:gd name="T12" fmla="*/ 177 w 427"/>
                  <a:gd name="T13" fmla="*/ 194 h 407"/>
                  <a:gd name="T14" fmla="*/ 208 w 427"/>
                  <a:gd name="T15" fmla="*/ 29 h 407"/>
                  <a:gd name="T16" fmla="*/ 200 w 427"/>
                  <a:gd name="T17" fmla="*/ 13 h 407"/>
                  <a:gd name="T18" fmla="*/ 143 w 427"/>
                  <a:gd name="T19" fmla="*/ 7 h 407"/>
                  <a:gd name="T20" fmla="*/ 144 w 427"/>
                  <a:gd name="T21" fmla="*/ 45 h 407"/>
                  <a:gd name="T22" fmla="*/ 192 w 427"/>
                  <a:gd name="T23" fmla="*/ 57 h 407"/>
                  <a:gd name="T24" fmla="*/ 192 w 427"/>
                  <a:gd name="T25" fmla="*/ 114 h 407"/>
                  <a:gd name="T26" fmla="*/ 115 w 427"/>
                  <a:gd name="T27" fmla="*/ 135 h 407"/>
                  <a:gd name="T28" fmla="*/ 39 w 427"/>
                  <a:gd name="T29" fmla="*/ 114 h 407"/>
                  <a:gd name="T30" fmla="*/ 39 w 427"/>
                  <a:gd name="T31" fmla="*/ 56 h 407"/>
                  <a:gd name="T32" fmla="*/ 92 w 427"/>
                  <a:gd name="T33" fmla="*/ 45 h 407"/>
                  <a:gd name="T34" fmla="*/ 93 w 427"/>
                  <a:gd name="T35" fmla="*/ 7 h 407"/>
                  <a:gd name="T36" fmla="*/ 36 w 427"/>
                  <a:gd name="T37" fmla="*/ 13 h 407"/>
                  <a:gd name="T38" fmla="*/ 25 w 427"/>
                  <a:gd name="T39" fmla="*/ 27 h 407"/>
                  <a:gd name="T40" fmla="*/ 54 w 427"/>
                  <a:gd name="T41" fmla="*/ 194 h 407"/>
                  <a:gd name="T42" fmla="*/ 100 w 427"/>
                  <a:gd name="T43" fmla="*/ 228 h 407"/>
                  <a:gd name="T44" fmla="*/ 209 w 427"/>
                  <a:gd name="T45" fmla="*/ 407 h 407"/>
                  <a:gd name="T46" fmla="*/ 309 w 427"/>
                  <a:gd name="T47" fmla="*/ 283 h 407"/>
                  <a:gd name="T48" fmla="*/ 326 w 427"/>
                  <a:gd name="T49" fmla="*/ 230 h 407"/>
                  <a:gd name="T50" fmla="*/ 427 w 427"/>
                  <a:gd name="T51" fmla="*/ 197 h 407"/>
                  <a:gd name="T52" fmla="*/ 117 w 427"/>
                  <a:gd name="T53" fmla="*/ 201 h 407"/>
                  <a:gd name="T54" fmla="*/ 76 w 427"/>
                  <a:gd name="T55" fmla="*/ 175 h 407"/>
                  <a:gd name="T56" fmla="*/ 57 w 427"/>
                  <a:gd name="T57" fmla="*/ 146 h 407"/>
                  <a:gd name="T58" fmla="*/ 174 w 427"/>
                  <a:gd name="T59" fmla="*/ 146 h 407"/>
                  <a:gd name="T60" fmla="*/ 155 w 427"/>
                  <a:gd name="T61" fmla="*/ 175 h 407"/>
                  <a:gd name="T62" fmla="*/ 117 w 427"/>
                  <a:gd name="T63" fmla="*/ 201 h 407"/>
                  <a:gd name="T64" fmla="*/ 341 w 427"/>
                  <a:gd name="T65" fmla="*/ 210 h 407"/>
                  <a:gd name="T66" fmla="*/ 338 w 427"/>
                  <a:gd name="T67" fmla="*/ 197 h 407"/>
                  <a:gd name="T68" fmla="*/ 404 w 427"/>
                  <a:gd name="T69" fmla="*/ 197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7" h="407">
                    <a:moveTo>
                      <a:pt x="371" y="141"/>
                    </a:moveTo>
                    <a:cubicBezTo>
                      <a:pt x="340" y="141"/>
                      <a:pt x="315" y="167"/>
                      <a:pt x="315" y="197"/>
                    </a:cubicBezTo>
                    <a:cubicBezTo>
                      <a:pt x="315" y="199"/>
                      <a:pt x="315" y="201"/>
                      <a:pt x="315" y="203"/>
                    </a:cubicBezTo>
                    <a:cubicBezTo>
                      <a:pt x="311" y="205"/>
                      <a:pt x="307" y="207"/>
                      <a:pt x="304" y="211"/>
                    </a:cubicBezTo>
                    <a:cubicBezTo>
                      <a:pt x="299" y="215"/>
                      <a:pt x="294" y="222"/>
                      <a:pt x="291" y="230"/>
                    </a:cubicBezTo>
                    <a:cubicBezTo>
                      <a:pt x="286" y="244"/>
                      <a:pt x="283" y="261"/>
                      <a:pt x="281" y="279"/>
                    </a:cubicBezTo>
                    <a:cubicBezTo>
                      <a:pt x="277" y="303"/>
                      <a:pt x="273" y="330"/>
                      <a:pt x="262" y="349"/>
                    </a:cubicBezTo>
                    <a:cubicBezTo>
                      <a:pt x="257" y="358"/>
                      <a:pt x="250" y="365"/>
                      <a:pt x="243" y="370"/>
                    </a:cubicBezTo>
                    <a:cubicBezTo>
                      <a:pt x="234" y="376"/>
                      <a:pt x="223" y="378"/>
                      <a:pt x="209" y="378"/>
                    </a:cubicBezTo>
                    <a:cubicBezTo>
                      <a:pt x="187" y="378"/>
                      <a:pt x="171" y="371"/>
                      <a:pt x="158" y="357"/>
                    </a:cubicBezTo>
                    <a:cubicBezTo>
                      <a:pt x="138" y="334"/>
                      <a:pt x="131" y="298"/>
                      <a:pt x="129" y="272"/>
                    </a:cubicBezTo>
                    <a:cubicBezTo>
                      <a:pt x="128" y="254"/>
                      <a:pt x="128" y="238"/>
                      <a:pt x="129" y="228"/>
                    </a:cubicBezTo>
                    <a:cubicBezTo>
                      <a:pt x="144" y="224"/>
                      <a:pt x="160" y="213"/>
                      <a:pt x="177" y="194"/>
                    </a:cubicBezTo>
                    <a:cubicBezTo>
                      <a:pt x="177" y="194"/>
                      <a:pt x="177" y="194"/>
                      <a:pt x="177" y="194"/>
                    </a:cubicBezTo>
                    <a:cubicBezTo>
                      <a:pt x="189" y="180"/>
                      <a:pt x="211" y="151"/>
                      <a:pt x="221" y="115"/>
                    </a:cubicBezTo>
                    <a:cubicBezTo>
                      <a:pt x="231" y="81"/>
                      <a:pt x="226" y="51"/>
                      <a:pt x="208" y="29"/>
                    </a:cubicBezTo>
                    <a:cubicBezTo>
                      <a:pt x="208" y="25"/>
                      <a:pt x="208" y="25"/>
                      <a:pt x="208" y="25"/>
                    </a:cubicBezTo>
                    <a:cubicBezTo>
                      <a:pt x="210" y="20"/>
                      <a:pt x="206" y="15"/>
                      <a:pt x="200" y="13"/>
                    </a:cubicBezTo>
                    <a:cubicBezTo>
                      <a:pt x="156" y="1"/>
                      <a:pt x="156" y="1"/>
                      <a:pt x="156" y="1"/>
                    </a:cubicBezTo>
                    <a:cubicBezTo>
                      <a:pt x="150" y="0"/>
                      <a:pt x="144" y="2"/>
                      <a:pt x="143" y="7"/>
                    </a:cubicBezTo>
                    <a:cubicBezTo>
                      <a:pt x="135" y="33"/>
                      <a:pt x="135" y="33"/>
                      <a:pt x="135" y="33"/>
                    </a:cubicBezTo>
                    <a:cubicBezTo>
                      <a:pt x="134" y="38"/>
                      <a:pt x="138" y="43"/>
                      <a:pt x="144" y="45"/>
                    </a:cubicBezTo>
                    <a:cubicBezTo>
                      <a:pt x="188" y="57"/>
                      <a:pt x="188" y="57"/>
                      <a:pt x="188" y="57"/>
                    </a:cubicBezTo>
                    <a:cubicBezTo>
                      <a:pt x="189" y="57"/>
                      <a:pt x="191" y="58"/>
                      <a:pt x="192" y="57"/>
                    </a:cubicBezTo>
                    <a:cubicBezTo>
                      <a:pt x="200" y="74"/>
                      <a:pt x="198" y="93"/>
                      <a:pt x="194" y="107"/>
                    </a:cubicBezTo>
                    <a:cubicBezTo>
                      <a:pt x="193" y="109"/>
                      <a:pt x="193" y="111"/>
                      <a:pt x="192" y="114"/>
                    </a:cubicBezTo>
                    <a:cubicBezTo>
                      <a:pt x="185" y="119"/>
                      <a:pt x="177" y="123"/>
                      <a:pt x="167" y="127"/>
                    </a:cubicBezTo>
                    <a:cubicBezTo>
                      <a:pt x="152" y="132"/>
                      <a:pt x="134" y="135"/>
                      <a:pt x="115" y="135"/>
                    </a:cubicBezTo>
                    <a:cubicBezTo>
                      <a:pt x="97" y="135"/>
                      <a:pt x="79" y="132"/>
                      <a:pt x="64" y="127"/>
                    </a:cubicBezTo>
                    <a:cubicBezTo>
                      <a:pt x="54" y="123"/>
                      <a:pt x="46" y="119"/>
                      <a:pt x="39" y="114"/>
                    </a:cubicBezTo>
                    <a:cubicBezTo>
                      <a:pt x="38" y="111"/>
                      <a:pt x="38" y="109"/>
                      <a:pt x="37" y="107"/>
                    </a:cubicBezTo>
                    <a:cubicBezTo>
                      <a:pt x="33" y="92"/>
                      <a:pt x="30" y="73"/>
                      <a:pt x="39" y="56"/>
                    </a:cubicBezTo>
                    <a:cubicBezTo>
                      <a:pt x="41" y="58"/>
                      <a:pt x="45" y="58"/>
                      <a:pt x="48" y="57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8" y="43"/>
                      <a:pt x="102" y="38"/>
                      <a:pt x="100" y="33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2"/>
                      <a:pt x="86" y="0"/>
                      <a:pt x="79" y="1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0" y="15"/>
                      <a:pt x="26" y="20"/>
                      <a:pt x="27" y="25"/>
                    </a:cubicBezTo>
                    <a:cubicBezTo>
                      <a:pt x="26" y="25"/>
                      <a:pt x="25" y="26"/>
                      <a:pt x="25" y="27"/>
                    </a:cubicBezTo>
                    <a:cubicBezTo>
                      <a:pt x="5" y="49"/>
                      <a:pt x="0" y="80"/>
                      <a:pt x="9" y="115"/>
                    </a:cubicBezTo>
                    <a:cubicBezTo>
                      <a:pt x="20" y="151"/>
                      <a:pt x="42" y="180"/>
                      <a:pt x="54" y="194"/>
                    </a:cubicBezTo>
                    <a:cubicBezTo>
                      <a:pt x="54" y="194"/>
                      <a:pt x="54" y="194"/>
                      <a:pt x="54" y="194"/>
                    </a:cubicBezTo>
                    <a:cubicBezTo>
                      <a:pt x="70" y="212"/>
                      <a:pt x="85" y="223"/>
                      <a:pt x="100" y="228"/>
                    </a:cubicBezTo>
                    <a:cubicBezTo>
                      <a:pt x="98" y="259"/>
                      <a:pt x="99" y="333"/>
                      <a:pt x="136" y="376"/>
                    </a:cubicBezTo>
                    <a:cubicBezTo>
                      <a:pt x="155" y="396"/>
                      <a:pt x="179" y="407"/>
                      <a:pt x="209" y="407"/>
                    </a:cubicBezTo>
                    <a:cubicBezTo>
                      <a:pt x="245" y="407"/>
                      <a:pt x="271" y="392"/>
                      <a:pt x="287" y="363"/>
                    </a:cubicBezTo>
                    <a:cubicBezTo>
                      <a:pt x="300" y="339"/>
                      <a:pt x="305" y="309"/>
                      <a:pt x="309" y="283"/>
                    </a:cubicBezTo>
                    <a:cubicBezTo>
                      <a:pt x="311" y="267"/>
                      <a:pt x="314" y="251"/>
                      <a:pt x="318" y="241"/>
                    </a:cubicBezTo>
                    <a:cubicBezTo>
                      <a:pt x="321" y="233"/>
                      <a:pt x="323" y="231"/>
                      <a:pt x="326" y="230"/>
                    </a:cubicBezTo>
                    <a:cubicBezTo>
                      <a:pt x="336" y="244"/>
                      <a:pt x="352" y="253"/>
                      <a:pt x="371" y="253"/>
                    </a:cubicBezTo>
                    <a:cubicBezTo>
                      <a:pt x="402" y="253"/>
                      <a:pt x="427" y="228"/>
                      <a:pt x="427" y="197"/>
                    </a:cubicBezTo>
                    <a:cubicBezTo>
                      <a:pt x="427" y="167"/>
                      <a:pt x="402" y="141"/>
                      <a:pt x="371" y="141"/>
                    </a:cubicBezTo>
                    <a:close/>
                    <a:moveTo>
                      <a:pt x="117" y="201"/>
                    </a:moveTo>
                    <a:cubicBezTo>
                      <a:pt x="116" y="201"/>
                      <a:pt x="114" y="201"/>
                      <a:pt x="113" y="201"/>
                    </a:cubicBezTo>
                    <a:cubicBezTo>
                      <a:pt x="102" y="200"/>
                      <a:pt x="90" y="191"/>
                      <a:pt x="76" y="175"/>
                    </a:cubicBezTo>
                    <a:cubicBezTo>
                      <a:pt x="70" y="169"/>
                      <a:pt x="62" y="158"/>
                      <a:pt x="54" y="145"/>
                    </a:cubicBezTo>
                    <a:cubicBezTo>
                      <a:pt x="55" y="145"/>
                      <a:pt x="56" y="146"/>
                      <a:pt x="57" y="146"/>
                    </a:cubicBezTo>
                    <a:cubicBezTo>
                      <a:pt x="74" y="153"/>
                      <a:pt x="95" y="156"/>
                      <a:pt x="115" y="156"/>
                    </a:cubicBezTo>
                    <a:cubicBezTo>
                      <a:pt x="136" y="156"/>
                      <a:pt x="156" y="153"/>
                      <a:pt x="174" y="146"/>
                    </a:cubicBezTo>
                    <a:cubicBezTo>
                      <a:pt x="175" y="146"/>
                      <a:pt x="176" y="145"/>
                      <a:pt x="177" y="145"/>
                    </a:cubicBezTo>
                    <a:cubicBezTo>
                      <a:pt x="169" y="158"/>
                      <a:pt x="161" y="169"/>
                      <a:pt x="155" y="175"/>
                    </a:cubicBezTo>
                    <a:cubicBezTo>
                      <a:pt x="141" y="191"/>
                      <a:pt x="129" y="200"/>
                      <a:pt x="118" y="201"/>
                    </a:cubicBezTo>
                    <a:cubicBezTo>
                      <a:pt x="118" y="201"/>
                      <a:pt x="118" y="201"/>
                      <a:pt x="117" y="201"/>
                    </a:cubicBezTo>
                    <a:close/>
                    <a:moveTo>
                      <a:pt x="371" y="230"/>
                    </a:moveTo>
                    <a:cubicBezTo>
                      <a:pt x="357" y="230"/>
                      <a:pt x="346" y="222"/>
                      <a:pt x="341" y="210"/>
                    </a:cubicBezTo>
                    <a:cubicBezTo>
                      <a:pt x="341" y="210"/>
                      <a:pt x="340" y="210"/>
                      <a:pt x="340" y="209"/>
                    </a:cubicBezTo>
                    <a:cubicBezTo>
                      <a:pt x="339" y="205"/>
                      <a:pt x="338" y="202"/>
                      <a:pt x="338" y="197"/>
                    </a:cubicBezTo>
                    <a:cubicBezTo>
                      <a:pt x="338" y="179"/>
                      <a:pt x="353" y="165"/>
                      <a:pt x="371" y="165"/>
                    </a:cubicBezTo>
                    <a:cubicBezTo>
                      <a:pt x="389" y="165"/>
                      <a:pt x="404" y="179"/>
                      <a:pt x="404" y="197"/>
                    </a:cubicBezTo>
                    <a:cubicBezTo>
                      <a:pt x="404" y="215"/>
                      <a:pt x="389" y="230"/>
                      <a:pt x="371" y="2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80"/>
              <p:cNvSpPr>
                <a:spLocks noChangeArrowheads="1"/>
              </p:cNvSpPr>
              <p:nvPr/>
            </p:nvSpPr>
            <p:spPr bwMode="auto">
              <a:xfrm>
                <a:off x="8965702" y="4201858"/>
                <a:ext cx="63866" cy="6386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2010006" y="2054859"/>
            <a:ext cx="2112433" cy="2027767"/>
            <a:chOff x="2010006" y="2054859"/>
            <a:chExt cx="2112433" cy="2027767"/>
          </a:xfrm>
        </p:grpSpPr>
        <p:sp>
          <p:nvSpPr>
            <p:cNvPr id="34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191297" y="2054859"/>
            <a:ext cx="1967716" cy="2015067"/>
            <a:chOff x="8191297" y="2054859"/>
            <a:chExt cx="1967716" cy="2015067"/>
          </a:xfrm>
        </p:grpSpPr>
        <p:sp>
          <p:nvSpPr>
            <p:cNvPr id="37" name="矩形 36"/>
            <p:cNvSpPr/>
            <p:nvPr/>
          </p:nvSpPr>
          <p:spPr>
            <a:xfrm>
              <a:off x="8191297" y="2054859"/>
              <a:ext cx="1967716" cy="2015067"/>
            </a:xfrm>
            <a:prstGeom prst="rect">
              <a:avLst/>
            </a:prstGeom>
            <a:solidFill>
              <a:srgbClr val="F5F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8778433" y="2759272"/>
              <a:ext cx="969367" cy="967000"/>
              <a:chOff x="5077413" y="5351439"/>
              <a:chExt cx="923422" cy="921167"/>
            </a:xfrm>
          </p:grpSpPr>
          <p:sp>
            <p:nvSpPr>
              <p:cNvPr id="39" name="Freeform 86"/>
              <p:cNvSpPr>
                <a:spLocks noEditPoints="1"/>
              </p:cNvSpPr>
              <p:nvPr/>
            </p:nvSpPr>
            <p:spPr bwMode="auto">
              <a:xfrm>
                <a:off x="5435812" y="5711340"/>
                <a:ext cx="565023" cy="561266"/>
              </a:xfrm>
              <a:custGeom>
                <a:avLst/>
                <a:gdLst>
                  <a:gd name="T0" fmla="*/ 1 w 318"/>
                  <a:gd name="T1" fmla="*/ 316 h 316"/>
                  <a:gd name="T2" fmla="*/ 2 w 318"/>
                  <a:gd name="T3" fmla="*/ 316 h 316"/>
                  <a:gd name="T4" fmla="*/ 1 w 318"/>
                  <a:gd name="T5" fmla="*/ 316 h 316"/>
                  <a:gd name="T6" fmla="*/ 1 w 318"/>
                  <a:gd name="T7" fmla="*/ 316 h 316"/>
                  <a:gd name="T8" fmla="*/ 1 w 318"/>
                  <a:gd name="T9" fmla="*/ 316 h 316"/>
                  <a:gd name="T10" fmla="*/ 1 w 318"/>
                  <a:gd name="T11" fmla="*/ 316 h 316"/>
                  <a:gd name="T12" fmla="*/ 0 w 318"/>
                  <a:gd name="T13" fmla="*/ 316 h 316"/>
                  <a:gd name="T14" fmla="*/ 0 w 318"/>
                  <a:gd name="T15" fmla="*/ 316 h 316"/>
                  <a:gd name="T16" fmla="*/ 0 w 318"/>
                  <a:gd name="T17" fmla="*/ 316 h 316"/>
                  <a:gd name="T18" fmla="*/ 318 w 318"/>
                  <a:gd name="T19" fmla="*/ 0 h 316"/>
                  <a:gd name="T20" fmla="*/ 318 w 318"/>
                  <a:gd name="T21" fmla="*/ 0 h 316"/>
                  <a:gd name="T22" fmla="*/ 318 w 318"/>
                  <a:gd name="T23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8" h="316">
                    <a:moveTo>
                      <a:pt x="1" y="316"/>
                    </a:moveTo>
                    <a:cubicBezTo>
                      <a:pt x="1" y="316"/>
                      <a:pt x="1" y="316"/>
                      <a:pt x="2" y="316"/>
                    </a:cubicBezTo>
                    <a:cubicBezTo>
                      <a:pt x="1" y="316"/>
                      <a:pt x="1" y="316"/>
                      <a:pt x="1" y="316"/>
                    </a:cubicBezTo>
                    <a:moveTo>
                      <a:pt x="1" y="316"/>
                    </a:moveTo>
                    <a:cubicBezTo>
                      <a:pt x="1" y="316"/>
                      <a:pt x="1" y="316"/>
                      <a:pt x="1" y="316"/>
                    </a:cubicBezTo>
                    <a:cubicBezTo>
                      <a:pt x="1" y="316"/>
                      <a:pt x="1" y="316"/>
                      <a:pt x="1" y="316"/>
                    </a:cubicBezTo>
                    <a:moveTo>
                      <a:pt x="0" y="316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16"/>
                      <a:pt x="0" y="316"/>
                      <a:pt x="0" y="316"/>
                    </a:cubicBezTo>
                    <a:moveTo>
                      <a:pt x="318" y="0"/>
                    </a:move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0"/>
                      <a:pt x="318" y="0"/>
                      <a:pt x="318" y="0"/>
                    </a:cubicBezTo>
                  </a:path>
                </a:pathLst>
              </a:custGeom>
              <a:solidFill>
                <a:srgbClr val="E2413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88"/>
              <p:cNvSpPr>
                <a:spLocks noEditPoints="1"/>
              </p:cNvSpPr>
              <p:nvPr/>
            </p:nvSpPr>
            <p:spPr bwMode="auto">
              <a:xfrm>
                <a:off x="5077413" y="5617420"/>
                <a:ext cx="710035" cy="428275"/>
              </a:xfrm>
              <a:custGeom>
                <a:avLst/>
                <a:gdLst>
                  <a:gd name="T0" fmla="*/ 392 w 400"/>
                  <a:gd name="T1" fmla="*/ 120 h 241"/>
                  <a:gd name="T2" fmla="*/ 392 w 400"/>
                  <a:gd name="T3" fmla="*/ 106 h 241"/>
                  <a:gd name="T4" fmla="*/ 355 w 400"/>
                  <a:gd name="T5" fmla="*/ 70 h 241"/>
                  <a:gd name="T6" fmla="*/ 126 w 400"/>
                  <a:gd name="T7" fmla="*/ 70 h 241"/>
                  <a:gd name="T8" fmla="*/ 126 w 400"/>
                  <a:gd name="T9" fmla="*/ 58 h 241"/>
                  <a:gd name="T10" fmla="*/ 100 w 400"/>
                  <a:gd name="T11" fmla="*/ 32 h 241"/>
                  <a:gd name="T12" fmla="*/ 42 w 400"/>
                  <a:gd name="T13" fmla="*/ 32 h 241"/>
                  <a:gd name="T14" fmla="*/ 42 w 400"/>
                  <a:gd name="T15" fmla="*/ 0 h 241"/>
                  <a:gd name="T16" fmla="*/ 0 w 400"/>
                  <a:gd name="T17" fmla="*/ 0 h 241"/>
                  <a:gd name="T18" fmla="*/ 0 w 400"/>
                  <a:gd name="T19" fmla="*/ 241 h 241"/>
                  <a:gd name="T20" fmla="*/ 42 w 400"/>
                  <a:gd name="T21" fmla="*/ 241 h 241"/>
                  <a:gd name="T22" fmla="*/ 42 w 400"/>
                  <a:gd name="T23" fmla="*/ 162 h 241"/>
                  <a:gd name="T24" fmla="*/ 359 w 400"/>
                  <a:gd name="T25" fmla="*/ 162 h 241"/>
                  <a:gd name="T26" fmla="*/ 359 w 400"/>
                  <a:gd name="T27" fmla="*/ 241 h 241"/>
                  <a:gd name="T28" fmla="*/ 400 w 400"/>
                  <a:gd name="T29" fmla="*/ 241 h 241"/>
                  <a:gd name="T30" fmla="*/ 400 w 400"/>
                  <a:gd name="T31" fmla="*/ 120 h 241"/>
                  <a:gd name="T32" fmla="*/ 392 w 400"/>
                  <a:gd name="T33" fmla="*/ 120 h 241"/>
                  <a:gd name="T34" fmla="*/ 45 w 400"/>
                  <a:gd name="T35" fmla="*/ 48 h 241"/>
                  <a:gd name="T36" fmla="*/ 100 w 400"/>
                  <a:gd name="T37" fmla="*/ 48 h 241"/>
                  <a:gd name="T38" fmla="*/ 110 w 400"/>
                  <a:gd name="T39" fmla="*/ 58 h 241"/>
                  <a:gd name="T40" fmla="*/ 110 w 400"/>
                  <a:gd name="T41" fmla="*/ 70 h 241"/>
                  <a:gd name="T42" fmla="*/ 45 w 400"/>
                  <a:gd name="T43" fmla="*/ 70 h 241"/>
                  <a:gd name="T44" fmla="*/ 45 w 400"/>
                  <a:gd name="T45" fmla="*/ 48 h 241"/>
                  <a:gd name="T46" fmla="*/ 371 w 400"/>
                  <a:gd name="T47" fmla="*/ 120 h 241"/>
                  <a:gd name="T48" fmla="*/ 48 w 400"/>
                  <a:gd name="T49" fmla="*/ 120 h 241"/>
                  <a:gd name="T50" fmla="*/ 48 w 400"/>
                  <a:gd name="T51" fmla="*/ 91 h 241"/>
                  <a:gd name="T52" fmla="*/ 355 w 400"/>
                  <a:gd name="T53" fmla="*/ 91 h 241"/>
                  <a:gd name="T54" fmla="*/ 371 w 400"/>
                  <a:gd name="T55" fmla="*/ 106 h 241"/>
                  <a:gd name="T56" fmla="*/ 371 w 400"/>
                  <a:gd name="T57" fmla="*/ 1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0" h="241">
                    <a:moveTo>
                      <a:pt x="392" y="120"/>
                    </a:moveTo>
                    <a:cubicBezTo>
                      <a:pt x="392" y="106"/>
                      <a:pt x="392" y="106"/>
                      <a:pt x="392" y="106"/>
                    </a:cubicBezTo>
                    <a:cubicBezTo>
                      <a:pt x="392" y="86"/>
                      <a:pt x="375" y="70"/>
                      <a:pt x="355" y="70"/>
                    </a:cubicBezTo>
                    <a:cubicBezTo>
                      <a:pt x="126" y="70"/>
                      <a:pt x="126" y="70"/>
                      <a:pt x="126" y="70"/>
                    </a:cubicBezTo>
                    <a:cubicBezTo>
                      <a:pt x="126" y="58"/>
                      <a:pt x="126" y="58"/>
                      <a:pt x="126" y="58"/>
                    </a:cubicBezTo>
                    <a:cubicBezTo>
                      <a:pt x="126" y="44"/>
                      <a:pt x="114" y="32"/>
                      <a:pt x="100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42" y="162"/>
                      <a:pt x="42" y="162"/>
                      <a:pt x="42" y="162"/>
                    </a:cubicBezTo>
                    <a:cubicBezTo>
                      <a:pt x="359" y="162"/>
                      <a:pt x="359" y="162"/>
                      <a:pt x="359" y="162"/>
                    </a:cubicBezTo>
                    <a:cubicBezTo>
                      <a:pt x="359" y="241"/>
                      <a:pt x="359" y="241"/>
                      <a:pt x="359" y="241"/>
                    </a:cubicBezTo>
                    <a:cubicBezTo>
                      <a:pt x="400" y="241"/>
                      <a:pt x="400" y="241"/>
                      <a:pt x="400" y="241"/>
                    </a:cubicBezTo>
                    <a:cubicBezTo>
                      <a:pt x="400" y="120"/>
                      <a:pt x="400" y="120"/>
                      <a:pt x="400" y="120"/>
                    </a:cubicBezTo>
                    <a:lnTo>
                      <a:pt x="392" y="120"/>
                    </a:lnTo>
                    <a:close/>
                    <a:moveTo>
                      <a:pt x="45" y="48"/>
                    </a:moveTo>
                    <a:cubicBezTo>
                      <a:pt x="100" y="48"/>
                      <a:pt x="100" y="48"/>
                      <a:pt x="100" y="48"/>
                    </a:cubicBezTo>
                    <a:cubicBezTo>
                      <a:pt x="106" y="48"/>
                      <a:pt x="110" y="53"/>
                      <a:pt x="110" y="58"/>
                    </a:cubicBezTo>
                    <a:cubicBezTo>
                      <a:pt x="110" y="70"/>
                      <a:pt x="110" y="70"/>
                      <a:pt x="110" y="70"/>
                    </a:cubicBezTo>
                    <a:cubicBezTo>
                      <a:pt x="45" y="70"/>
                      <a:pt x="45" y="70"/>
                      <a:pt x="45" y="70"/>
                    </a:cubicBezTo>
                    <a:lnTo>
                      <a:pt x="45" y="48"/>
                    </a:lnTo>
                    <a:close/>
                    <a:moveTo>
                      <a:pt x="371" y="120"/>
                    </a:moveTo>
                    <a:cubicBezTo>
                      <a:pt x="48" y="120"/>
                      <a:pt x="48" y="120"/>
                      <a:pt x="48" y="120"/>
                    </a:cubicBezTo>
                    <a:cubicBezTo>
                      <a:pt x="48" y="91"/>
                      <a:pt x="48" y="91"/>
                      <a:pt x="48" y="91"/>
                    </a:cubicBezTo>
                    <a:cubicBezTo>
                      <a:pt x="355" y="91"/>
                      <a:pt x="355" y="91"/>
                      <a:pt x="355" y="91"/>
                    </a:cubicBezTo>
                    <a:cubicBezTo>
                      <a:pt x="364" y="91"/>
                      <a:pt x="371" y="98"/>
                      <a:pt x="371" y="106"/>
                    </a:cubicBezTo>
                    <a:lnTo>
                      <a:pt x="371" y="120"/>
                    </a:lnTo>
                    <a:close/>
                  </a:path>
                </a:pathLst>
              </a:custGeom>
              <a:solidFill>
                <a:srgbClr val="E2413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89"/>
              <p:cNvSpPr/>
              <p:nvPr/>
            </p:nvSpPr>
            <p:spPr bwMode="auto">
              <a:xfrm>
                <a:off x="5535743" y="5452121"/>
                <a:ext cx="165299" cy="165299"/>
              </a:xfrm>
              <a:custGeom>
                <a:avLst/>
                <a:gdLst>
                  <a:gd name="T0" fmla="*/ 64 w 220"/>
                  <a:gd name="T1" fmla="*/ 220 h 220"/>
                  <a:gd name="T2" fmla="*/ 151 w 220"/>
                  <a:gd name="T3" fmla="*/ 220 h 220"/>
                  <a:gd name="T4" fmla="*/ 151 w 220"/>
                  <a:gd name="T5" fmla="*/ 161 h 220"/>
                  <a:gd name="T6" fmla="*/ 220 w 220"/>
                  <a:gd name="T7" fmla="*/ 161 h 220"/>
                  <a:gd name="T8" fmla="*/ 220 w 220"/>
                  <a:gd name="T9" fmla="*/ 66 h 220"/>
                  <a:gd name="T10" fmla="*/ 151 w 220"/>
                  <a:gd name="T11" fmla="*/ 66 h 220"/>
                  <a:gd name="T12" fmla="*/ 151 w 220"/>
                  <a:gd name="T13" fmla="*/ 0 h 220"/>
                  <a:gd name="T14" fmla="*/ 64 w 220"/>
                  <a:gd name="T15" fmla="*/ 0 h 220"/>
                  <a:gd name="T16" fmla="*/ 64 w 220"/>
                  <a:gd name="T17" fmla="*/ 66 h 220"/>
                  <a:gd name="T18" fmla="*/ 0 w 220"/>
                  <a:gd name="T19" fmla="*/ 66 h 220"/>
                  <a:gd name="T20" fmla="*/ 0 w 220"/>
                  <a:gd name="T21" fmla="*/ 161 h 220"/>
                  <a:gd name="T22" fmla="*/ 64 w 220"/>
                  <a:gd name="T23" fmla="*/ 161 h 220"/>
                  <a:gd name="T24" fmla="*/ 64 w 220"/>
                  <a:gd name="T25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0" h="220">
                    <a:moveTo>
                      <a:pt x="64" y="220"/>
                    </a:moveTo>
                    <a:lnTo>
                      <a:pt x="151" y="220"/>
                    </a:lnTo>
                    <a:lnTo>
                      <a:pt x="151" y="161"/>
                    </a:lnTo>
                    <a:lnTo>
                      <a:pt x="220" y="161"/>
                    </a:lnTo>
                    <a:lnTo>
                      <a:pt x="220" y="66"/>
                    </a:lnTo>
                    <a:lnTo>
                      <a:pt x="151" y="66"/>
                    </a:lnTo>
                    <a:lnTo>
                      <a:pt x="151" y="0"/>
                    </a:lnTo>
                    <a:lnTo>
                      <a:pt x="64" y="0"/>
                    </a:lnTo>
                    <a:lnTo>
                      <a:pt x="64" y="66"/>
                    </a:lnTo>
                    <a:lnTo>
                      <a:pt x="0" y="66"/>
                    </a:lnTo>
                    <a:lnTo>
                      <a:pt x="0" y="161"/>
                    </a:lnTo>
                    <a:lnTo>
                      <a:pt x="64" y="161"/>
                    </a:lnTo>
                    <a:lnTo>
                      <a:pt x="64" y="220"/>
                    </a:lnTo>
                    <a:close/>
                  </a:path>
                </a:pathLst>
              </a:custGeom>
              <a:solidFill>
                <a:srgbClr val="E2413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90"/>
              <p:cNvSpPr>
                <a:spLocks noEditPoints="1"/>
              </p:cNvSpPr>
              <p:nvPr/>
            </p:nvSpPr>
            <p:spPr bwMode="auto">
              <a:xfrm>
                <a:off x="5432806" y="5351439"/>
                <a:ext cx="368918" cy="367415"/>
              </a:xfrm>
              <a:custGeom>
                <a:avLst/>
                <a:gdLst>
                  <a:gd name="T0" fmla="*/ 104 w 208"/>
                  <a:gd name="T1" fmla="*/ 207 h 207"/>
                  <a:gd name="T2" fmla="*/ 208 w 208"/>
                  <a:gd name="T3" fmla="*/ 103 h 207"/>
                  <a:gd name="T4" fmla="*/ 104 w 208"/>
                  <a:gd name="T5" fmla="*/ 0 h 207"/>
                  <a:gd name="T6" fmla="*/ 0 w 208"/>
                  <a:gd name="T7" fmla="*/ 103 h 207"/>
                  <a:gd name="T8" fmla="*/ 104 w 208"/>
                  <a:gd name="T9" fmla="*/ 207 h 207"/>
                  <a:gd name="T10" fmla="*/ 104 w 208"/>
                  <a:gd name="T11" fmla="*/ 26 h 207"/>
                  <a:gd name="T12" fmla="*/ 182 w 208"/>
                  <a:gd name="T13" fmla="*/ 103 h 207"/>
                  <a:gd name="T14" fmla="*/ 104 w 208"/>
                  <a:gd name="T15" fmla="*/ 181 h 207"/>
                  <a:gd name="T16" fmla="*/ 26 w 208"/>
                  <a:gd name="T17" fmla="*/ 103 h 207"/>
                  <a:gd name="T18" fmla="*/ 104 w 208"/>
                  <a:gd name="T1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07">
                    <a:moveTo>
                      <a:pt x="104" y="207"/>
                    </a:moveTo>
                    <a:cubicBezTo>
                      <a:pt x="161" y="207"/>
                      <a:pt x="208" y="161"/>
                      <a:pt x="208" y="103"/>
                    </a:cubicBezTo>
                    <a:cubicBezTo>
                      <a:pt x="208" y="46"/>
                      <a:pt x="161" y="0"/>
                      <a:pt x="104" y="0"/>
                    </a:cubicBezTo>
                    <a:cubicBezTo>
                      <a:pt x="47" y="0"/>
                      <a:pt x="0" y="46"/>
                      <a:pt x="0" y="103"/>
                    </a:cubicBezTo>
                    <a:cubicBezTo>
                      <a:pt x="0" y="161"/>
                      <a:pt x="47" y="207"/>
                      <a:pt x="104" y="207"/>
                    </a:cubicBezTo>
                    <a:close/>
                    <a:moveTo>
                      <a:pt x="104" y="26"/>
                    </a:moveTo>
                    <a:cubicBezTo>
                      <a:pt x="147" y="26"/>
                      <a:pt x="182" y="60"/>
                      <a:pt x="182" y="103"/>
                    </a:cubicBezTo>
                    <a:cubicBezTo>
                      <a:pt x="182" y="147"/>
                      <a:pt x="147" y="181"/>
                      <a:pt x="104" y="181"/>
                    </a:cubicBezTo>
                    <a:cubicBezTo>
                      <a:pt x="61" y="181"/>
                      <a:pt x="26" y="147"/>
                      <a:pt x="26" y="103"/>
                    </a:cubicBezTo>
                    <a:cubicBezTo>
                      <a:pt x="26" y="60"/>
                      <a:pt x="61" y="26"/>
                      <a:pt x="104" y="26"/>
                    </a:cubicBezTo>
                    <a:close/>
                  </a:path>
                </a:pathLst>
              </a:custGeom>
              <a:solidFill>
                <a:srgbClr val="E2413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10197010" y="2054859"/>
            <a:ext cx="2015239" cy="2027767"/>
            <a:chOff x="10197010" y="2054859"/>
            <a:chExt cx="2015239" cy="2027767"/>
          </a:xfrm>
        </p:grpSpPr>
        <p:sp>
          <p:nvSpPr>
            <p:cNvPr id="44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46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10197010" y="0"/>
            <a:ext cx="2015239" cy="2027767"/>
            <a:chOff x="10197010" y="0"/>
            <a:chExt cx="2015239" cy="2027767"/>
          </a:xfrm>
        </p:grpSpPr>
        <p:sp>
          <p:nvSpPr>
            <p:cNvPr id="49" name="직사각형 9"/>
            <p:cNvSpPr/>
            <p:nvPr/>
          </p:nvSpPr>
          <p:spPr>
            <a:xfrm>
              <a:off x="10197010" y="0"/>
              <a:ext cx="2015239" cy="2027767"/>
            </a:xfrm>
            <a:prstGeom prst="rect">
              <a:avLst/>
            </a:prstGeom>
            <a:solidFill>
              <a:srgbClr val="FFF9E5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0822772" y="559125"/>
              <a:ext cx="763714" cy="1043221"/>
              <a:chOff x="8382646" y="757623"/>
              <a:chExt cx="698014" cy="953476"/>
            </a:xfrm>
            <a:solidFill>
              <a:srgbClr val="4AA6C9"/>
            </a:solidFill>
          </p:grpSpPr>
          <p:sp>
            <p:nvSpPr>
              <p:cNvPr id="51" name="Freeform 70"/>
              <p:cNvSpPr>
                <a:spLocks noEditPoints="1"/>
              </p:cNvSpPr>
              <p:nvPr/>
            </p:nvSpPr>
            <p:spPr bwMode="auto">
              <a:xfrm>
                <a:off x="8711742" y="1709596"/>
                <a:ext cx="36817" cy="1503"/>
              </a:xfrm>
              <a:custGeom>
                <a:avLst/>
                <a:gdLst>
                  <a:gd name="T0" fmla="*/ 1 w 21"/>
                  <a:gd name="T1" fmla="*/ 1 h 1"/>
                  <a:gd name="T2" fmla="*/ 1 w 21"/>
                  <a:gd name="T3" fmla="*/ 1 h 1"/>
                  <a:gd name="T4" fmla="*/ 1 w 21"/>
                  <a:gd name="T5" fmla="*/ 1 h 1"/>
                  <a:gd name="T6" fmla="*/ 1 w 21"/>
                  <a:gd name="T7" fmla="*/ 1 h 1"/>
                  <a:gd name="T8" fmla="*/ 2 w 21"/>
                  <a:gd name="T9" fmla="*/ 1 h 1"/>
                  <a:gd name="T10" fmla="*/ 2 w 21"/>
                  <a:gd name="T11" fmla="*/ 1 h 1"/>
                  <a:gd name="T12" fmla="*/ 2 w 21"/>
                  <a:gd name="T13" fmla="*/ 1 h 1"/>
                  <a:gd name="T14" fmla="*/ 3 w 21"/>
                  <a:gd name="T15" fmla="*/ 1 h 1"/>
                  <a:gd name="T16" fmla="*/ 3 w 21"/>
                  <a:gd name="T17" fmla="*/ 1 h 1"/>
                  <a:gd name="T18" fmla="*/ 3 w 21"/>
                  <a:gd name="T19" fmla="*/ 1 h 1"/>
                  <a:gd name="T20" fmla="*/ 4 w 21"/>
                  <a:gd name="T21" fmla="*/ 1 h 1"/>
                  <a:gd name="T22" fmla="*/ 4 w 21"/>
                  <a:gd name="T23" fmla="*/ 1 h 1"/>
                  <a:gd name="T24" fmla="*/ 5 w 21"/>
                  <a:gd name="T25" fmla="*/ 1 h 1"/>
                  <a:gd name="T26" fmla="*/ 5 w 21"/>
                  <a:gd name="T27" fmla="*/ 1 h 1"/>
                  <a:gd name="T28" fmla="*/ 5 w 21"/>
                  <a:gd name="T29" fmla="*/ 1 h 1"/>
                  <a:gd name="T30" fmla="*/ 5 w 21"/>
                  <a:gd name="T31" fmla="*/ 1 h 1"/>
                  <a:gd name="T32" fmla="*/ 6 w 21"/>
                  <a:gd name="T33" fmla="*/ 1 h 1"/>
                  <a:gd name="T34" fmla="*/ 6 w 21"/>
                  <a:gd name="T35" fmla="*/ 1 h 1"/>
                  <a:gd name="T36" fmla="*/ 7 w 21"/>
                  <a:gd name="T37" fmla="*/ 1 h 1"/>
                  <a:gd name="T38" fmla="*/ 7 w 21"/>
                  <a:gd name="T39" fmla="*/ 1 h 1"/>
                  <a:gd name="T40" fmla="*/ 7 w 21"/>
                  <a:gd name="T41" fmla="*/ 1 h 1"/>
                  <a:gd name="T42" fmla="*/ 8 w 21"/>
                  <a:gd name="T43" fmla="*/ 1 h 1"/>
                  <a:gd name="T44" fmla="*/ 8 w 21"/>
                  <a:gd name="T45" fmla="*/ 1 h 1"/>
                  <a:gd name="T46" fmla="*/ 8 w 21"/>
                  <a:gd name="T47" fmla="*/ 1 h 1"/>
                  <a:gd name="T48" fmla="*/ 9 w 21"/>
                  <a:gd name="T49" fmla="*/ 1 h 1"/>
                  <a:gd name="T50" fmla="*/ 9 w 21"/>
                  <a:gd name="T51" fmla="*/ 1 h 1"/>
                  <a:gd name="T52" fmla="*/ 9 w 21"/>
                  <a:gd name="T53" fmla="*/ 1 h 1"/>
                  <a:gd name="T54" fmla="*/ 10 w 21"/>
                  <a:gd name="T55" fmla="*/ 1 h 1"/>
                  <a:gd name="T56" fmla="*/ 10 w 21"/>
                  <a:gd name="T57" fmla="*/ 1 h 1"/>
                  <a:gd name="T58" fmla="*/ 10 w 21"/>
                  <a:gd name="T59" fmla="*/ 1 h 1"/>
                  <a:gd name="T60" fmla="*/ 11 w 21"/>
                  <a:gd name="T61" fmla="*/ 1 h 1"/>
                  <a:gd name="T62" fmla="*/ 11 w 21"/>
                  <a:gd name="T63" fmla="*/ 1 h 1"/>
                  <a:gd name="T64" fmla="*/ 11 w 21"/>
                  <a:gd name="T65" fmla="*/ 1 h 1"/>
                  <a:gd name="T66" fmla="*/ 12 w 21"/>
                  <a:gd name="T67" fmla="*/ 1 h 1"/>
                  <a:gd name="T68" fmla="*/ 12 w 21"/>
                  <a:gd name="T69" fmla="*/ 1 h 1"/>
                  <a:gd name="T70" fmla="*/ 12 w 21"/>
                  <a:gd name="T71" fmla="*/ 1 h 1"/>
                  <a:gd name="T72" fmla="*/ 13 w 21"/>
                  <a:gd name="T73" fmla="*/ 1 h 1"/>
                  <a:gd name="T74" fmla="*/ 13 w 21"/>
                  <a:gd name="T75" fmla="*/ 1 h 1"/>
                  <a:gd name="T76" fmla="*/ 13 w 21"/>
                  <a:gd name="T77" fmla="*/ 1 h 1"/>
                  <a:gd name="T78" fmla="*/ 14 w 21"/>
                  <a:gd name="T79" fmla="*/ 1 h 1"/>
                  <a:gd name="T80" fmla="*/ 15 w 21"/>
                  <a:gd name="T81" fmla="*/ 1 h 1"/>
                  <a:gd name="T82" fmla="*/ 15 w 21"/>
                  <a:gd name="T83" fmla="*/ 1 h 1"/>
                  <a:gd name="T84" fmla="*/ 15 w 21"/>
                  <a:gd name="T85" fmla="*/ 1 h 1"/>
                  <a:gd name="T86" fmla="*/ 15 w 21"/>
                  <a:gd name="T87" fmla="*/ 1 h 1"/>
                  <a:gd name="T88" fmla="*/ 15 w 21"/>
                  <a:gd name="T89" fmla="*/ 1 h 1"/>
                  <a:gd name="T90" fmla="*/ 16 w 21"/>
                  <a:gd name="T91" fmla="*/ 1 h 1"/>
                  <a:gd name="T92" fmla="*/ 16 w 21"/>
                  <a:gd name="T93" fmla="*/ 1 h 1"/>
                  <a:gd name="T94" fmla="*/ 16 w 21"/>
                  <a:gd name="T95" fmla="*/ 1 h 1"/>
                  <a:gd name="T96" fmla="*/ 18 w 21"/>
                  <a:gd name="T97" fmla="*/ 1 h 1"/>
                  <a:gd name="T98" fmla="*/ 18 w 21"/>
                  <a:gd name="T99" fmla="*/ 1 h 1"/>
                  <a:gd name="T100" fmla="*/ 18 w 21"/>
                  <a:gd name="T101" fmla="*/ 1 h 1"/>
                  <a:gd name="T102" fmla="*/ 19 w 21"/>
                  <a:gd name="T103" fmla="*/ 1 h 1"/>
                  <a:gd name="T104" fmla="*/ 20 w 21"/>
                  <a:gd name="T105" fmla="*/ 0 h 1"/>
                  <a:gd name="T106" fmla="*/ 20 w 21"/>
                  <a:gd name="T107" fmla="*/ 0 h 1"/>
                  <a:gd name="T108" fmla="*/ 21 w 21"/>
                  <a:gd name="T109" fmla="*/ 0 h 1"/>
                  <a:gd name="T110" fmla="*/ 21 w 21"/>
                  <a:gd name="T111" fmla="*/ 0 h 1"/>
                  <a:gd name="T112" fmla="*/ 21 w 21"/>
                  <a:gd name="T1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moveTo>
                      <a:pt x="6" y="1"/>
                    </a:moveTo>
                    <a:cubicBezTo>
                      <a:pt x="6" y="1"/>
                      <a:pt x="6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moveTo>
                      <a:pt x="9" y="1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moveTo>
                      <a:pt x="11" y="1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moveTo>
                      <a:pt x="12" y="1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moveTo>
                      <a:pt x="12" y="1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moveTo>
                      <a:pt x="13" y="1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moveTo>
                      <a:pt x="13" y="1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moveTo>
                      <a:pt x="15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5" y="1"/>
                    </a:cubicBezTo>
                    <a:moveTo>
                      <a:pt x="15" y="1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moveTo>
                      <a:pt x="15" y="1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moveTo>
                      <a:pt x="19" y="1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moveTo>
                      <a:pt x="21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72"/>
              <p:cNvSpPr>
                <a:spLocks noEditPoints="1"/>
              </p:cNvSpPr>
              <p:nvPr/>
            </p:nvSpPr>
            <p:spPr bwMode="auto">
              <a:xfrm>
                <a:off x="8393917" y="1230228"/>
                <a:ext cx="686743" cy="293030"/>
              </a:xfrm>
              <a:custGeom>
                <a:avLst/>
                <a:gdLst>
                  <a:gd name="T0" fmla="*/ 384 w 387"/>
                  <a:gd name="T1" fmla="*/ 0 h 165"/>
                  <a:gd name="T2" fmla="*/ 3 w 387"/>
                  <a:gd name="T3" fmla="*/ 0 h 165"/>
                  <a:gd name="T4" fmla="*/ 0 w 387"/>
                  <a:gd name="T5" fmla="*/ 4 h 165"/>
                  <a:gd name="T6" fmla="*/ 0 w 387"/>
                  <a:gd name="T7" fmla="*/ 22 h 165"/>
                  <a:gd name="T8" fmla="*/ 3 w 387"/>
                  <a:gd name="T9" fmla="*/ 26 h 165"/>
                  <a:gd name="T10" fmla="*/ 99 w 387"/>
                  <a:gd name="T11" fmla="*/ 26 h 165"/>
                  <a:gd name="T12" fmla="*/ 178 w 387"/>
                  <a:gd name="T13" fmla="*/ 83 h 165"/>
                  <a:gd name="T14" fmla="*/ 100 w 387"/>
                  <a:gd name="T15" fmla="*/ 139 h 165"/>
                  <a:gd name="T16" fmla="*/ 86 w 387"/>
                  <a:gd name="T17" fmla="*/ 139 h 165"/>
                  <a:gd name="T18" fmla="*/ 84 w 387"/>
                  <a:gd name="T19" fmla="*/ 143 h 165"/>
                  <a:gd name="T20" fmla="*/ 84 w 387"/>
                  <a:gd name="T21" fmla="*/ 161 h 165"/>
                  <a:gd name="T22" fmla="*/ 86 w 387"/>
                  <a:gd name="T23" fmla="*/ 165 h 165"/>
                  <a:gd name="T24" fmla="*/ 301 w 387"/>
                  <a:gd name="T25" fmla="*/ 165 h 165"/>
                  <a:gd name="T26" fmla="*/ 303 w 387"/>
                  <a:gd name="T27" fmla="*/ 161 h 165"/>
                  <a:gd name="T28" fmla="*/ 303 w 387"/>
                  <a:gd name="T29" fmla="*/ 143 h 165"/>
                  <a:gd name="T30" fmla="*/ 301 w 387"/>
                  <a:gd name="T31" fmla="*/ 139 h 165"/>
                  <a:gd name="T32" fmla="*/ 287 w 387"/>
                  <a:gd name="T33" fmla="*/ 139 h 165"/>
                  <a:gd name="T34" fmla="*/ 209 w 387"/>
                  <a:gd name="T35" fmla="*/ 83 h 165"/>
                  <a:gd name="T36" fmla="*/ 288 w 387"/>
                  <a:gd name="T37" fmla="*/ 26 h 165"/>
                  <a:gd name="T38" fmla="*/ 384 w 387"/>
                  <a:gd name="T39" fmla="*/ 26 h 165"/>
                  <a:gd name="T40" fmla="*/ 387 w 387"/>
                  <a:gd name="T41" fmla="*/ 22 h 165"/>
                  <a:gd name="T42" fmla="*/ 387 w 387"/>
                  <a:gd name="T43" fmla="*/ 4 h 165"/>
                  <a:gd name="T44" fmla="*/ 384 w 387"/>
                  <a:gd name="T45" fmla="*/ 0 h 165"/>
                  <a:gd name="T46" fmla="*/ 255 w 387"/>
                  <a:gd name="T47" fmla="*/ 139 h 165"/>
                  <a:gd name="T48" fmla="*/ 132 w 387"/>
                  <a:gd name="T49" fmla="*/ 139 h 165"/>
                  <a:gd name="T50" fmla="*/ 193 w 387"/>
                  <a:gd name="T51" fmla="*/ 94 h 165"/>
                  <a:gd name="T52" fmla="*/ 255 w 387"/>
                  <a:gd name="T53" fmla="*/ 139 h 165"/>
                  <a:gd name="T54" fmla="*/ 193 w 387"/>
                  <a:gd name="T55" fmla="*/ 71 h 165"/>
                  <a:gd name="T56" fmla="*/ 131 w 387"/>
                  <a:gd name="T57" fmla="*/ 26 h 165"/>
                  <a:gd name="T58" fmla="*/ 256 w 387"/>
                  <a:gd name="T59" fmla="*/ 26 h 165"/>
                  <a:gd name="T60" fmla="*/ 193 w 387"/>
                  <a:gd name="T61" fmla="*/ 7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7" h="165">
                    <a:moveTo>
                      <a:pt x="3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00" y="139"/>
                      <a:pt x="100" y="139"/>
                      <a:pt x="100" y="139"/>
                    </a:cubicBezTo>
                    <a:cubicBezTo>
                      <a:pt x="86" y="139"/>
                      <a:pt x="86" y="139"/>
                      <a:pt x="86" y="139"/>
                    </a:cubicBezTo>
                    <a:cubicBezTo>
                      <a:pt x="85" y="139"/>
                      <a:pt x="84" y="141"/>
                      <a:pt x="84" y="143"/>
                    </a:cubicBezTo>
                    <a:cubicBezTo>
                      <a:pt x="84" y="161"/>
                      <a:pt x="84" y="161"/>
                      <a:pt x="84" y="161"/>
                    </a:cubicBezTo>
                    <a:cubicBezTo>
                      <a:pt x="84" y="163"/>
                      <a:pt x="85" y="165"/>
                      <a:pt x="86" y="165"/>
                    </a:cubicBezTo>
                    <a:cubicBezTo>
                      <a:pt x="301" y="165"/>
                      <a:pt x="301" y="165"/>
                      <a:pt x="301" y="165"/>
                    </a:cubicBezTo>
                    <a:cubicBezTo>
                      <a:pt x="302" y="165"/>
                      <a:pt x="303" y="163"/>
                      <a:pt x="303" y="161"/>
                    </a:cubicBezTo>
                    <a:cubicBezTo>
                      <a:pt x="303" y="143"/>
                      <a:pt x="303" y="143"/>
                      <a:pt x="303" y="143"/>
                    </a:cubicBezTo>
                    <a:cubicBezTo>
                      <a:pt x="303" y="141"/>
                      <a:pt x="302" y="139"/>
                      <a:pt x="301" y="139"/>
                    </a:cubicBezTo>
                    <a:cubicBezTo>
                      <a:pt x="287" y="139"/>
                      <a:pt x="287" y="139"/>
                      <a:pt x="287" y="139"/>
                    </a:cubicBezTo>
                    <a:cubicBezTo>
                      <a:pt x="209" y="83"/>
                      <a:pt x="209" y="83"/>
                      <a:pt x="209" y="83"/>
                    </a:cubicBezTo>
                    <a:cubicBezTo>
                      <a:pt x="288" y="26"/>
                      <a:pt x="288" y="26"/>
                      <a:pt x="288" y="26"/>
                    </a:cubicBezTo>
                    <a:cubicBezTo>
                      <a:pt x="384" y="26"/>
                      <a:pt x="384" y="26"/>
                      <a:pt x="384" y="26"/>
                    </a:cubicBezTo>
                    <a:cubicBezTo>
                      <a:pt x="386" y="26"/>
                      <a:pt x="387" y="24"/>
                      <a:pt x="387" y="22"/>
                    </a:cubicBezTo>
                    <a:cubicBezTo>
                      <a:pt x="387" y="4"/>
                      <a:pt x="387" y="4"/>
                      <a:pt x="387" y="4"/>
                    </a:cubicBezTo>
                    <a:cubicBezTo>
                      <a:pt x="387" y="2"/>
                      <a:pt x="386" y="0"/>
                      <a:pt x="384" y="0"/>
                    </a:cubicBezTo>
                    <a:close/>
                    <a:moveTo>
                      <a:pt x="255" y="139"/>
                    </a:moveTo>
                    <a:cubicBezTo>
                      <a:pt x="132" y="139"/>
                      <a:pt x="132" y="139"/>
                      <a:pt x="132" y="139"/>
                    </a:cubicBezTo>
                    <a:cubicBezTo>
                      <a:pt x="193" y="94"/>
                      <a:pt x="193" y="94"/>
                      <a:pt x="193" y="94"/>
                    </a:cubicBezTo>
                    <a:lnTo>
                      <a:pt x="255" y="139"/>
                    </a:lnTo>
                    <a:close/>
                    <a:moveTo>
                      <a:pt x="193" y="71"/>
                    </a:moveTo>
                    <a:cubicBezTo>
                      <a:pt x="131" y="26"/>
                      <a:pt x="131" y="26"/>
                      <a:pt x="131" y="26"/>
                    </a:cubicBezTo>
                    <a:cubicBezTo>
                      <a:pt x="256" y="26"/>
                      <a:pt x="256" y="26"/>
                      <a:pt x="256" y="26"/>
                    </a:cubicBezTo>
                    <a:lnTo>
                      <a:pt x="193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Oval 73"/>
              <p:cNvSpPr>
                <a:spLocks noChangeArrowheads="1"/>
              </p:cNvSpPr>
              <p:nvPr/>
            </p:nvSpPr>
            <p:spPr bwMode="auto">
              <a:xfrm>
                <a:off x="8550200" y="1530021"/>
                <a:ext cx="79644" cy="8039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74"/>
              <p:cNvSpPr>
                <a:spLocks noChangeArrowheads="1"/>
              </p:cNvSpPr>
              <p:nvPr/>
            </p:nvSpPr>
            <p:spPr bwMode="auto">
              <a:xfrm>
                <a:off x="8844733" y="1530021"/>
                <a:ext cx="79644" cy="8039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75"/>
              <p:cNvSpPr>
                <a:spLocks noEditPoints="1"/>
              </p:cNvSpPr>
              <p:nvPr/>
            </p:nvSpPr>
            <p:spPr bwMode="auto">
              <a:xfrm>
                <a:off x="8459285" y="757623"/>
                <a:ext cx="264479" cy="333604"/>
              </a:xfrm>
              <a:custGeom>
                <a:avLst/>
                <a:gdLst>
                  <a:gd name="T0" fmla="*/ 14 w 149"/>
                  <a:gd name="T1" fmla="*/ 14 h 188"/>
                  <a:gd name="T2" fmla="*/ 105 w 149"/>
                  <a:gd name="T3" fmla="*/ 14 h 188"/>
                  <a:gd name="T4" fmla="*/ 105 w 149"/>
                  <a:gd name="T5" fmla="*/ 23 h 188"/>
                  <a:gd name="T6" fmla="*/ 93 w 149"/>
                  <a:gd name="T7" fmla="*/ 23 h 188"/>
                  <a:gd name="T8" fmla="*/ 93 w 149"/>
                  <a:gd name="T9" fmla="*/ 31 h 188"/>
                  <a:gd name="T10" fmla="*/ 82 w 149"/>
                  <a:gd name="T11" fmla="*/ 44 h 188"/>
                  <a:gd name="T12" fmla="*/ 82 w 149"/>
                  <a:gd name="T13" fmla="*/ 92 h 188"/>
                  <a:gd name="T14" fmla="*/ 95 w 149"/>
                  <a:gd name="T15" fmla="*/ 105 h 188"/>
                  <a:gd name="T16" fmla="*/ 124 w 149"/>
                  <a:gd name="T17" fmla="*/ 105 h 188"/>
                  <a:gd name="T18" fmla="*/ 137 w 149"/>
                  <a:gd name="T19" fmla="*/ 92 h 188"/>
                  <a:gd name="T20" fmla="*/ 137 w 149"/>
                  <a:gd name="T21" fmla="*/ 44 h 188"/>
                  <a:gd name="T22" fmla="*/ 126 w 149"/>
                  <a:gd name="T23" fmla="*/ 31 h 188"/>
                  <a:gd name="T24" fmla="*/ 126 w 149"/>
                  <a:gd name="T25" fmla="*/ 23 h 188"/>
                  <a:gd name="T26" fmla="*/ 114 w 149"/>
                  <a:gd name="T27" fmla="*/ 23 h 188"/>
                  <a:gd name="T28" fmla="*/ 114 w 149"/>
                  <a:gd name="T29" fmla="*/ 14 h 188"/>
                  <a:gd name="T30" fmla="*/ 143 w 149"/>
                  <a:gd name="T31" fmla="*/ 14 h 188"/>
                  <a:gd name="T32" fmla="*/ 149 w 149"/>
                  <a:gd name="T33" fmla="*/ 7 h 188"/>
                  <a:gd name="T34" fmla="*/ 143 w 149"/>
                  <a:gd name="T35" fmla="*/ 0 h 188"/>
                  <a:gd name="T36" fmla="*/ 0 w 149"/>
                  <a:gd name="T37" fmla="*/ 0 h 188"/>
                  <a:gd name="T38" fmla="*/ 0 w 149"/>
                  <a:gd name="T39" fmla="*/ 182 h 188"/>
                  <a:gd name="T40" fmla="*/ 14 w 149"/>
                  <a:gd name="T41" fmla="*/ 188 h 188"/>
                  <a:gd name="T42" fmla="*/ 14 w 149"/>
                  <a:gd name="T43" fmla="*/ 14 h 188"/>
                  <a:gd name="T44" fmla="*/ 116 w 149"/>
                  <a:gd name="T45" fmla="*/ 46 h 188"/>
                  <a:gd name="T46" fmla="*/ 116 w 149"/>
                  <a:gd name="T47" fmla="*/ 57 h 188"/>
                  <a:gd name="T48" fmla="*/ 127 w 149"/>
                  <a:gd name="T49" fmla="*/ 57 h 188"/>
                  <a:gd name="T50" fmla="*/ 127 w 149"/>
                  <a:gd name="T51" fmla="*/ 70 h 188"/>
                  <a:gd name="T52" fmla="*/ 116 w 149"/>
                  <a:gd name="T53" fmla="*/ 70 h 188"/>
                  <a:gd name="T54" fmla="*/ 116 w 149"/>
                  <a:gd name="T55" fmla="*/ 81 h 188"/>
                  <a:gd name="T56" fmla="*/ 103 w 149"/>
                  <a:gd name="T57" fmla="*/ 81 h 188"/>
                  <a:gd name="T58" fmla="*/ 103 w 149"/>
                  <a:gd name="T59" fmla="*/ 70 h 188"/>
                  <a:gd name="T60" fmla="*/ 92 w 149"/>
                  <a:gd name="T61" fmla="*/ 70 h 188"/>
                  <a:gd name="T62" fmla="*/ 92 w 149"/>
                  <a:gd name="T63" fmla="*/ 57 h 188"/>
                  <a:gd name="T64" fmla="*/ 103 w 149"/>
                  <a:gd name="T65" fmla="*/ 57 h 188"/>
                  <a:gd name="T66" fmla="*/ 103 w 149"/>
                  <a:gd name="T67" fmla="*/ 46 h 188"/>
                  <a:gd name="T68" fmla="*/ 116 w 149"/>
                  <a:gd name="T69" fmla="*/ 4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88">
                    <a:moveTo>
                      <a:pt x="14" y="14"/>
                    </a:moveTo>
                    <a:cubicBezTo>
                      <a:pt x="105" y="14"/>
                      <a:pt x="105" y="14"/>
                      <a:pt x="105" y="14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87" y="33"/>
                      <a:pt x="82" y="38"/>
                      <a:pt x="82" y="44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9"/>
                      <a:pt x="88" y="105"/>
                      <a:pt x="95" y="105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31" y="105"/>
                      <a:pt x="137" y="99"/>
                      <a:pt x="137" y="92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7" y="38"/>
                      <a:pt x="132" y="33"/>
                      <a:pt x="126" y="3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14" y="23"/>
                      <a:pt x="114" y="23"/>
                      <a:pt x="114" y="23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43" y="14"/>
                      <a:pt x="143" y="14"/>
                      <a:pt x="143" y="14"/>
                    </a:cubicBezTo>
                    <a:cubicBezTo>
                      <a:pt x="146" y="14"/>
                      <a:pt x="149" y="11"/>
                      <a:pt x="149" y="7"/>
                    </a:cubicBezTo>
                    <a:cubicBezTo>
                      <a:pt x="149" y="3"/>
                      <a:pt x="146" y="0"/>
                      <a:pt x="14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14" y="188"/>
                      <a:pt x="14" y="188"/>
                      <a:pt x="14" y="188"/>
                    </a:cubicBezTo>
                    <a:lnTo>
                      <a:pt x="14" y="14"/>
                    </a:lnTo>
                    <a:close/>
                    <a:moveTo>
                      <a:pt x="116" y="46"/>
                    </a:moveTo>
                    <a:cubicBezTo>
                      <a:pt x="116" y="57"/>
                      <a:pt x="116" y="57"/>
                      <a:pt x="116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7" y="70"/>
                      <a:pt x="127" y="70"/>
                      <a:pt x="127" y="70"/>
                    </a:cubicBezTo>
                    <a:cubicBezTo>
                      <a:pt x="116" y="70"/>
                      <a:pt x="116" y="70"/>
                      <a:pt x="116" y="70"/>
                    </a:cubicBezTo>
                    <a:cubicBezTo>
                      <a:pt x="116" y="81"/>
                      <a:pt x="116" y="81"/>
                      <a:pt x="116" y="81"/>
                    </a:cubicBezTo>
                    <a:cubicBezTo>
                      <a:pt x="103" y="81"/>
                      <a:pt x="103" y="81"/>
                      <a:pt x="103" y="81"/>
                    </a:cubicBezTo>
                    <a:cubicBezTo>
                      <a:pt x="103" y="70"/>
                      <a:pt x="103" y="70"/>
                      <a:pt x="103" y="70"/>
                    </a:cubicBezTo>
                    <a:cubicBezTo>
                      <a:pt x="92" y="70"/>
                      <a:pt x="92" y="70"/>
                      <a:pt x="92" y="70"/>
                    </a:cubicBezTo>
                    <a:cubicBezTo>
                      <a:pt x="92" y="57"/>
                      <a:pt x="92" y="57"/>
                      <a:pt x="92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46"/>
                      <a:pt x="103" y="46"/>
                      <a:pt x="103" y="46"/>
                    </a:cubicBezTo>
                    <a:lnTo>
                      <a:pt x="116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76"/>
              <p:cNvSpPr>
                <a:spLocks noEditPoints="1"/>
              </p:cNvSpPr>
              <p:nvPr/>
            </p:nvSpPr>
            <p:spPr bwMode="auto">
              <a:xfrm>
                <a:off x="8382646" y="1075448"/>
                <a:ext cx="684489" cy="144261"/>
              </a:xfrm>
              <a:custGeom>
                <a:avLst/>
                <a:gdLst>
                  <a:gd name="T0" fmla="*/ 14 w 385"/>
                  <a:gd name="T1" fmla="*/ 40 h 81"/>
                  <a:gd name="T2" fmla="*/ 111 w 385"/>
                  <a:gd name="T3" fmla="*/ 81 h 81"/>
                  <a:gd name="T4" fmla="*/ 366 w 385"/>
                  <a:gd name="T5" fmla="*/ 81 h 81"/>
                  <a:gd name="T6" fmla="*/ 385 w 385"/>
                  <a:gd name="T7" fmla="*/ 62 h 81"/>
                  <a:gd name="T8" fmla="*/ 366 w 385"/>
                  <a:gd name="T9" fmla="*/ 43 h 81"/>
                  <a:gd name="T10" fmla="*/ 330 w 385"/>
                  <a:gd name="T11" fmla="*/ 43 h 81"/>
                  <a:gd name="T12" fmla="*/ 330 w 385"/>
                  <a:gd name="T13" fmla="*/ 22 h 81"/>
                  <a:gd name="T14" fmla="*/ 309 w 385"/>
                  <a:gd name="T15" fmla="*/ 0 h 81"/>
                  <a:gd name="T16" fmla="*/ 188 w 385"/>
                  <a:gd name="T17" fmla="*/ 0 h 81"/>
                  <a:gd name="T18" fmla="*/ 167 w 385"/>
                  <a:gd name="T19" fmla="*/ 22 h 81"/>
                  <a:gd name="T20" fmla="*/ 167 w 385"/>
                  <a:gd name="T21" fmla="*/ 43 h 81"/>
                  <a:gd name="T22" fmla="*/ 119 w 385"/>
                  <a:gd name="T23" fmla="*/ 43 h 81"/>
                  <a:gd name="T24" fmla="*/ 29 w 385"/>
                  <a:gd name="T25" fmla="*/ 5 h 81"/>
                  <a:gd name="T26" fmla="*/ 4 w 385"/>
                  <a:gd name="T27" fmla="*/ 15 h 81"/>
                  <a:gd name="T28" fmla="*/ 14 w 385"/>
                  <a:gd name="T29" fmla="*/ 40 h 81"/>
                  <a:gd name="T30" fmla="*/ 181 w 385"/>
                  <a:gd name="T31" fmla="*/ 22 h 81"/>
                  <a:gd name="T32" fmla="*/ 188 w 385"/>
                  <a:gd name="T33" fmla="*/ 14 h 81"/>
                  <a:gd name="T34" fmla="*/ 309 w 385"/>
                  <a:gd name="T35" fmla="*/ 14 h 81"/>
                  <a:gd name="T36" fmla="*/ 316 w 385"/>
                  <a:gd name="T37" fmla="*/ 22 h 81"/>
                  <a:gd name="T38" fmla="*/ 316 w 385"/>
                  <a:gd name="T39" fmla="*/ 43 h 81"/>
                  <a:gd name="T40" fmla="*/ 181 w 385"/>
                  <a:gd name="T41" fmla="*/ 43 h 81"/>
                  <a:gd name="T42" fmla="*/ 181 w 385"/>
                  <a:gd name="T43" fmla="*/ 2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5" h="81">
                    <a:moveTo>
                      <a:pt x="14" y="40"/>
                    </a:moveTo>
                    <a:cubicBezTo>
                      <a:pt x="111" y="81"/>
                      <a:pt x="111" y="81"/>
                      <a:pt x="111" y="81"/>
                    </a:cubicBezTo>
                    <a:cubicBezTo>
                      <a:pt x="366" y="81"/>
                      <a:pt x="366" y="81"/>
                      <a:pt x="366" y="81"/>
                    </a:cubicBezTo>
                    <a:cubicBezTo>
                      <a:pt x="376" y="81"/>
                      <a:pt x="385" y="72"/>
                      <a:pt x="385" y="62"/>
                    </a:cubicBezTo>
                    <a:cubicBezTo>
                      <a:pt x="385" y="51"/>
                      <a:pt x="376" y="43"/>
                      <a:pt x="366" y="43"/>
                    </a:cubicBezTo>
                    <a:cubicBezTo>
                      <a:pt x="330" y="43"/>
                      <a:pt x="330" y="43"/>
                      <a:pt x="330" y="43"/>
                    </a:cubicBezTo>
                    <a:cubicBezTo>
                      <a:pt x="330" y="22"/>
                      <a:pt x="330" y="22"/>
                      <a:pt x="330" y="22"/>
                    </a:cubicBezTo>
                    <a:cubicBezTo>
                      <a:pt x="330" y="10"/>
                      <a:pt x="321" y="0"/>
                      <a:pt x="309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77" y="0"/>
                      <a:pt x="167" y="10"/>
                      <a:pt x="167" y="22"/>
                    </a:cubicBezTo>
                    <a:cubicBezTo>
                      <a:pt x="167" y="43"/>
                      <a:pt x="167" y="43"/>
                      <a:pt x="167" y="43"/>
                    </a:cubicBezTo>
                    <a:cubicBezTo>
                      <a:pt x="119" y="43"/>
                      <a:pt x="119" y="43"/>
                      <a:pt x="119" y="43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19" y="1"/>
                      <a:pt x="8" y="6"/>
                      <a:pt x="4" y="15"/>
                    </a:cubicBezTo>
                    <a:cubicBezTo>
                      <a:pt x="0" y="25"/>
                      <a:pt x="4" y="36"/>
                      <a:pt x="14" y="40"/>
                    </a:cubicBezTo>
                    <a:close/>
                    <a:moveTo>
                      <a:pt x="181" y="22"/>
                    </a:moveTo>
                    <a:cubicBezTo>
                      <a:pt x="181" y="18"/>
                      <a:pt x="184" y="14"/>
                      <a:pt x="188" y="14"/>
                    </a:cubicBezTo>
                    <a:cubicBezTo>
                      <a:pt x="309" y="14"/>
                      <a:pt x="309" y="14"/>
                      <a:pt x="309" y="14"/>
                    </a:cubicBezTo>
                    <a:cubicBezTo>
                      <a:pt x="313" y="14"/>
                      <a:pt x="316" y="18"/>
                      <a:pt x="316" y="22"/>
                    </a:cubicBezTo>
                    <a:cubicBezTo>
                      <a:pt x="316" y="43"/>
                      <a:pt x="316" y="43"/>
                      <a:pt x="316" y="43"/>
                    </a:cubicBezTo>
                    <a:cubicBezTo>
                      <a:pt x="181" y="43"/>
                      <a:pt x="181" y="43"/>
                      <a:pt x="181" y="43"/>
                    </a:cubicBezTo>
                    <a:lnTo>
                      <a:pt x="18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4160434" y="0"/>
            <a:ext cx="1972011" cy="2015067"/>
            <a:chOff x="4160434" y="0"/>
            <a:chExt cx="1972011" cy="2015067"/>
          </a:xfrm>
        </p:grpSpPr>
        <p:sp>
          <p:nvSpPr>
            <p:cNvPr id="58" name="矩形 57"/>
            <p:cNvSpPr/>
            <p:nvPr/>
          </p:nvSpPr>
          <p:spPr>
            <a:xfrm>
              <a:off x="4160434" y="0"/>
              <a:ext cx="1972011" cy="2015067"/>
            </a:xfrm>
            <a:prstGeom prst="rect">
              <a:avLst/>
            </a:prstGeom>
            <a:solidFill>
              <a:srgbClr val="FFBA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4748201" y="668615"/>
              <a:ext cx="916660" cy="710787"/>
              <a:chOff x="5084175" y="3842708"/>
              <a:chExt cx="916660" cy="710787"/>
            </a:xfrm>
          </p:grpSpPr>
          <p:sp>
            <p:nvSpPr>
              <p:cNvPr id="60" name="Freeform 52"/>
              <p:cNvSpPr>
                <a:spLocks noEditPoints="1"/>
              </p:cNvSpPr>
              <p:nvPr/>
            </p:nvSpPr>
            <p:spPr bwMode="auto">
              <a:xfrm>
                <a:off x="6000835" y="4191339"/>
                <a:ext cx="0" cy="10519"/>
              </a:xfrm>
              <a:custGeom>
                <a:avLst/>
                <a:gdLst>
                  <a:gd name="T0" fmla="*/ 6 h 6"/>
                  <a:gd name="T1" fmla="*/ 6 h 6"/>
                  <a:gd name="T2" fmla="*/ 6 h 6"/>
                  <a:gd name="T3" fmla="*/ 5 h 6"/>
                  <a:gd name="T4" fmla="*/ 5 h 6"/>
                  <a:gd name="T5" fmla="*/ 5 h 6"/>
                  <a:gd name="T6" fmla="*/ 5 h 6"/>
                  <a:gd name="T7" fmla="*/ 5 h 6"/>
                  <a:gd name="T8" fmla="*/ 5 h 6"/>
                  <a:gd name="T9" fmla="*/ 4 h 6"/>
                  <a:gd name="T10" fmla="*/ 5 h 6"/>
                  <a:gd name="T11" fmla="*/ 4 h 6"/>
                  <a:gd name="T12" fmla="*/ 4 h 6"/>
                  <a:gd name="T13" fmla="*/ 4 h 6"/>
                  <a:gd name="T14" fmla="*/ 4 h 6"/>
                  <a:gd name="T15" fmla="*/ 3 h 6"/>
                  <a:gd name="T16" fmla="*/ 4 h 6"/>
                  <a:gd name="T17" fmla="*/ 3 h 6"/>
                  <a:gd name="T18" fmla="*/ 3 h 6"/>
                  <a:gd name="T19" fmla="*/ 3 h 6"/>
                  <a:gd name="T20" fmla="*/ 3 h 6"/>
                  <a:gd name="T21" fmla="*/ 2 h 6"/>
                  <a:gd name="T22" fmla="*/ 3 h 6"/>
                  <a:gd name="T23" fmla="*/ 2 h 6"/>
                  <a:gd name="T24" fmla="*/ 2 h 6"/>
                  <a:gd name="T25" fmla="*/ 2 h 6"/>
                  <a:gd name="T26" fmla="*/ 2 h 6"/>
                  <a:gd name="T27" fmla="*/ 1 h 6"/>
                  <a:gd name="T28" fmla="*/ 2 h 6"/>
                  <a:gd name="T29" fmla="*/ 1 h 6"/>
                  <a:gd name="T30" fmla="*/ 1 h 6"/>
                  <a:gd name="T31" fmla="*/ 1 h 6"/>
                  <a:gd name="T32" fmla="*/ 1 h 6"/>
                  <a:gd name="T33" fmla="*/ 0 h 6"/>
                  <a:gd name="T34" fmla="*/ 0 h 6"/>
                  <a:gd name="T35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  <a:cxn ang="0">
                    <a:pos x="0" y="T32"/>
                  </a:cxn>
                  <a:cxn ang="0">
                    <a:pos x="0" y="T33"/>
                  </a:cxn>
                  <a:cxn ang="0">
                    <a:pos x="0" y="T34"/>
                  </a:cxn>
                  <a:cxn ang="0">
                    <a:pos x="0" y="T35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CFD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57"/>
              <p:cNvSpPr/>
              <p:nvPr/>
            </p:nvSpPr>
            <p:spPr bwMode="auto">
              <a:xfrm>
                <a:off x="5084175" y="4212377"/>
                <a:ext cx="341117" cy="326842"/>
              </a:xfrm>
              <a:custGeom>
                <a:avLst/>
                <a:gdLst>
                  <a:gd name="T0" fmla="*/ 128 w 192"/>
                  <a:gd name="T1" fmla="*/ 138 h 184"/>
                  <a:gd name="T2" fmla="*/ 91 w 192"/>
                  <a:gd name="T3" fmla="*/ 153 h 184"/>
                  <a:gd name="T4" fmla="*/ 54 w 192"/>
                  <a:gd name="T5" fmla="*/ 138 h 184"/>
                  <a:gd name="T6" fmla="*/ 39 w 192"/>
                  <a:gd name="T7" fmla="*/ 101 h 184"/>
                  <a:gd name="T8" fmla="*/ 54 w 192"/>
                  <a:gd name="T9" fmla="*/ 64 h 184"/>
                  <a:gd name="T10" fmla="*/ 96 w 192"/>
                  <a:gd name="T11" fmla="*/ 21 h 184"/>
                  <a:gd name="T12" fmla="*/ 75 w 192"/>
                  <a:gd name="T13" fmla="*/ 0 h 184"/>
                  <a:gd name="T14" fmla="*/ 32 w 192"/>
                  <a:gd name="T15" fmla="*/ 42 h 184"/>
                  <a:gd name="T16" fmla="*/ 32 w 192"/>
                  <a:gd name="T17" fmla="*/ 159 h 184"/>
                  <a:gd name="T18" fmla="*/ 91 w 192"/>
                  <a:gd name="T19" fmla="*/ 184 h 184"/>
                  <a:gd name="T20" fmla="*/ 149 w 192"/>
                  <a:gd name="T21" fmla="*/ 159 h 184"/>
                  <a:gd name="T22" fmla="*/ 192 w 192"/>
                  <a:gd name="T23" fmla="*/ 117 h 184"/>
                  <a:gd name="T24" fmla="*/ 170 w 192"/>
                  <a:gd name="T25" fmla="*/ 95 h 184"/>
                  <a:gd name="T26" fmla="*/ 128 w 192"/>
                  <a:gd name="T27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128" y="138"/>
                    </a:moveTo>
                    <a:cubicBezTo>
                      <a:pt x="118" y="148"/>
                      <a:pt x="105" y="153"/>
                      <a:pt x="91" y="153"/>
                    </a:cubicBezTo>
                    <a:cubicBezTo>
                      <a:pt x="77" y="153"/>
                      <a:pt x="64" y="148"/>
                      <a:pt x="54" y="138"/>
                    </a:cubicBezTo>
                    <a:cubicBezTo>
                      <a:pt x="44" y="128"/>
                      <a:pt x="39" y="115"/>
                      <a:pt x="39" y="101"/>
                    </a:cubicBezTo>
                    <a:cubicBezTo>
                      <a:pt x="39" y="87"/>
                      <a:pt x="44" y="74"/>
                      <a:pt x="54" y="64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0" y="75"/>
                      <a:pt x="0" y="127"/>
                      <a:pt x="32" y="159"/>
                    </a:cubicBezTo>
                    <a:cubicBezTo>
                      <a:pt x="48" y="176"/>
                      <a:pt x="70" y="184"/>
                      <a:pt x="91" y="184"/>
                    </a:cubicBezTo>
                    <a:cubicBezTo>
                      <a:pt x="112" y="184"/>
                      <a:pt x="133" y="176"/>
                      <a:pt x="149" y="159"/>
                    </a:cubicBezTo>
                    <a:cubicBezTo>
                      <a:pt x="192" y="117"/>
                      <a:pt x="192" y="117"/>
                      <a:pt x="192" y="117"/>
                    </a:cubicBezTo>
                    <a:cubicBezTo>
                      <a:pt x="170" y="95"/>
                      <a:pt x="170" y="95"/>
                      <a:pt x="170" y="95"/>
                    </a:cubicBezTo>
                    <a:lnTo>
                      <a:pt x="128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58"/>
              <p:cNvSpPr/>
              <p:nvPr/>
            </p:nvSpPr>
            <p:spPr bwMode="auto">
              <a:xfrm>
                <a:off x="5452342" y="3856983"/>
                <a:ext cx="340366" cy="326842"/>
              </a:xfrm>
              <a:custGeom>
                <a:avLst/>
                <a:gdLst>
                  <a:gd name="T0" fmla="*/ 64 w 192"/>
                  <a:gd name="T1" fmla="*/ 46 h 184"/>
                  <a:gd name="T2" fmla="*/ 101 w 192"/>
                  <a:gd name="T3" fmla="*/ 31 h 184"/>
                  <a:gd name="T4" fmla="*/ 138 w 192"/>
                  <a:gd name="T5" fmla="*/ 46 h 184"/>
                  <a:gd name="T6" fmla="*/ 154 w 192"/>
                  <a:gd name="T7" fmla="*/ 83 h 184"/>
                  <a:gd name="T8" fmla="*/ 138 w 192"/>
                  <a:gd name="T9" fmla="*/ 120 h 184"/>
                  <a:gd name="T10" fmla="*/ 96 w 192"/>
                  <a:gd name="T11" fmla="*/ 163 h 184"/>
                  <a:gd name="T12" fmla="*/ 118 w 192"/>
                  <a:gd name="T13" fmla="*/ 184 h 184"/>
                  <a:gd name="T14" fmla="*/ 160 w 192"/>
                  <a:gd name="T15" fmla="*/ 142 h 184"/>
                  <a:gd name="T16" fmla="*/ 160 w 192"/>
                  <a:gd name="T17" fmla="*/ 25 h 184"/>
                  <a:gd name="T18" fmla="*/ 101 w 192"/>
                  <a:gd name="T19" fmla="*/ 0 h 184"/>
                  <a:gd name="T20" fmla="*/ 43 w 192"/>
                  <a:gd name="T21" fmla="*/ 25 h 184"/>
                  <a:gd name="T22" fmla="*/ 0 w 192"/>
                  <a:gd name="T23" fmla="*/ 67 h 184"/>
                  <a:gd name="T24" fmla="*/ 22 w 192"/>
                  <a:gd name="T25" fmla="*/ 89 h 184"/>
                  <a:gd name="T26" fmla="*/ 64 w 192"/>
                  <a:gd name="T27" fmla="*/ 4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2" h="184">
                    <a:moveTo>
                      <a:pt x="64" y="46"/>
                    </a:moveTo>
                    <a:cubicBezTo>
                      <a:pt x="74" y="36"/>
                      <a:pt x="87" y="31"/>
                      <a:pt x="101" y="31"/>
                    </a:cubicBezTo>
                    <a:cubicBezTo>
                      <a:pt x="115" y="31"/>
                      <a:pt x="128" y="36"/>
                      <a:pt x="138" y="46"/>
                    </a:cubicBezTo>
                    <a:cubicBezTo>
                      <a:pt x="148" y="56"/>
                      <a:pt x="154" y="69"/>
                      <a:pt x="154" y="83"/>
                    </a:cubicBezTo>
                    <a:cubicBezTo>
                      <a:pt x="154" y="97"/>
                      <a:pt x="148" y="110"/>
                      <a:pt x="138" y="120"/>
                    </a:cubicBezTo>
                    <a:cubicBezTo>
                      <a:pt x="96" y="163"/>
                      <a:pt x="96" y="163"/>
                      <a:pt x="96" y="163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60" y="142"/>
                      <a:pt x="160" y="142"/>
                      <a:pt x="160" y="142"/>
                    </a:cubicBezTo>
                    <a:cubicBezTo>
                      <a:pt x="192" y="110"/>
                      <a:pt x="192" y="57"/>
                      <a:pt x="160" y="25"/>
                    </a:cubicBezTo>
                    <a:cubicBezTo>
                      <a:pt x="144" y="8"/>
                      <a:pt x="123" y="0"/>
                      <a:pt x="101" y="0"/>
                    </a:cubicBezTo>
                    <a:cubicBezTo>
                      <a:pt x="80" y="0"/>
                      <a:pt x="59" y="8"/>
                      <a:pt x="43" y="2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22" y="89"/>
                      <a:pt x="22" y="89"/>
                      <a:pt x="22" y="89"/>
                    </a:cubicBez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59"/>
              <p:cNvSpPr>
                <a:spLocks noEditPoints="1"/>
              </p:cNvSpPr>
              <p:nvPr/>
            </p:nvSpPr>
            <p:spPr bwMode="auto">
              <a:xfrm>
                <a:off x="5084175" y="3842708"/>
                <a:ext cx="708533" cy="710787"/>
              </a:xfrm>
              <a:custGeom>
                <a:avLst/>
                <a:gdLst>
                  <a:gd name="T0" fmla="*/ 149 w 399"/>
                  <a:gd name="T1" fmla="*/ 33 h 400"/>
                  <a:gd name="T2" fmla="*/ 32 w 399"/>
                  <a:gd name="T3" fmla="*/ 33 h 400"/>
                  <a:gd name="T4" fmla="*/ 32 w 399"/>
                  <a:gd name="T5" fmla="*/ 150 h 400"/>
                  <a:gd name="T6" fmla="*/ 250 w 399"/>
                  <a:gd name="T7" fmla="*/ 367 h 400"/>
                  <a:gd name="T8" fmla="*/ 367 w 399"/>
                  <a:gd name="T9" fmla="*/ 367 h 400"/>
                  <a:gd name="T10" fmla="*/ 367 w 399"/>
                  <a:gd name="T11" fmla="*/ 250 h 400"/>
                  <a:gd name="T12" fmla="*/ 149 w 399"/>
                  <a:gd name="T13" fmla="*/ 33 h 400"/>
                  <a:gd name="T14" fmla="*/ 286 w 399"/>
                  <a:gd name="T15" fmla="*/ 206 h 400"/>
                  <a:gd name="T16" fmla="*/ 206 w 399"/>
                  <a:gd name="T17" fmla="*/ 286 h 400"/>
                  <a:gd name="T18" fmla="*/ 193 w 399"/>
                  <a:gd name="T19" fmla="*/ 286 h 400"/>
                  <a:gd name="T20" fmla="*/ 114 w 399"/>
                  <a:gd name="T21" fmla="*/ 206 h 400"/>
                  <a:gd name="T22" fmla="*/ 114 w 399"/>
                  <a:gd name="T23" fmla="*/ 194 h 400"/>
                  <a:gd name="T24" fmla="*/ 193 w 399"/>
                  <a:gd name="T25" fmla="*/ 114 h 400"/>
                  <a:gd name="T26" fmla="*/ 206 w 399"/>
                  <a:gd name="T27" fmla="*/ 114 h 400"/>
                  <a:gd name="T28" fmla="*/ 286 w 399"/>
                  <a:gd name="T29" fmla="*/ 194 h 400"/>
                  <a:gd name="T30" fmla="*/ 286 w 399"/>
                  <a:gd name="T31" fmla="*/ 20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9" h="400">
                    <a:moveTo>
                      <a:pt x="149" y="33"/>
                    </a:moveTo>
                    <a:cubicBezTo>
                      <a:pt x="117" y="0"/>
                      <a:pt x="65" y="0"/>
                      <a:pt x="32" y="33"/>
                    </a:cubicBezTo>
                    <a:cubicBezTo>
                      <a:pt x="0" y="65"/>
                      <a:pt x="0" y="118"/>
                      <a:pt x="32" y="150"/>
                    </a:cubicBezTo>
                    <a:cubicBezTo>
                      <a:pt x="250" y="367"/>
                      <a:pt x="250" y="367"/>
                      <a:pt x="250" y="367"/>
                    </a:cubicBezTo>
                    <a:cubicBezTo>
                      <a:pt x="282" y="400"/>
                      <a:pt x="335" y="400"/>
                      <a:pt x="367" y="367"/>
                    </a:cubicBezTo>
                    <a:cubicBezTo>
                      <a:pt x="399" y="335"/>
                      <a:pt x="399" y="283"/>
                      <a:pt x="367" y="250"/>
                    </a:cubicBezTo>
                    <a:lnTo>
                      <a:pt x="149" y="33"/>
                    </a:lnTo>
                    <a:close/>
                    <a:moveTo>
                      <a:pt x="286" y="206"/>
                    </a:moveTo>
                    <a:cubicBezTo>
                      <a:pt x="206" y="286"/>
                      <a:pt x="206" y="286"/>
                      <a:pt x="206" y="286"/>
                    </a:cubicBezTo>
                    <a:cubicBezTo>
                      <a:pt x="202" y="289"/>
                      <a:pt x="197" y="289"/>
                      <a:pt x="193" y="286"/>
                    </a:cubicBezTo>
                    <a:cubicBezTo>
                      <a:pt x="114" y="206"/>
                      <a:pt x="114" y="206"/>
                      <a:pt x="114" y="206"/>
                    </a:cubicBezTo>
                    <a:cubicBezTo>
                      <a:pt x="110" y="203"/>
                      <a:pt x="110" y="197"/>
                      <a:pt x="114" y="194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7" y="111"/>
                      <a:pt x="202" y="111"/>
                      <a:pt x="206" y="114"/>
                    </a:cubicBezTo>
                    <a:cubicBezTo>
                      <a:pt x="286" y="194"/>
                      <a:pt x="286" y="194"/>
                      <a:pt x="286" y="194"/>
                    </a:cubicBezTo>
                    <a:cubicBezTo>
                      <a:pt x="289" y="197"/>
                      <a:pt x="289" y="203"/>
                      <a:pt x="286" y="2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60"/>
              <p:cNvSpPr/>
              <p:nvPr/>
            </p:nvSpPr>
            <p:spPr bwMode="auto">
              <a:xfrm>
                <a:off x="5418531" y="4074126"/>
                <a:ext cx="40573" cy="40573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4 h 23"/>
                  <a:gd name="T4" fmla="*/ 4 w 23"/>
                  <a:gd name="T5" fmla="*/ 4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8"/>
                      <a:pt x="19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61"/>
              <p:cNvSpPr/>
              <p:nvPr/>
            </p:nvSpPr>
            <p:spPr bwMode="auto">
              <a:xfrm>
                <a:off x="5469623" y="4125219"/>
                <a:ext cx="41325" cy="41325"/>
              </a:xfrm>
              <a:custGeom>
                <a:avLst/>
                <a:gdLst>
                  <a:gd name="T0" fmla="*/ 19 w 23"/>
                  <a:gd name="T1" fmla="*/ 19 h 23"/>
                  <a:gd name="T2" fmla="*/ 19 w 23"/>
                  <a:gd name="T3" fmla="*/ 5 h 23"/>
                  <a:gd name="T4" fmla="*/ 4 w 23"/>
                  <a:gd name="T5" fmla="*/ 5 h 23"/>
                  <a:gd name="T6" fmla="*/ 4 w 23"/>
                  <a:gd name="T7" fmla="*/ 19 h 23"/>
                  <a:gd name="T8" fmla="*/ 19 w 2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9" y="19"/>
                    </a:moveTo>
                    <a:cubicBezTo>
                      <a:pt x="23" y="15"/>
                      <a:pt x="23" y="9"/>
                      <a:pt x="19" y="5"/>
                    </a:cubicBezTo>
                    <a:cubicBezTo>
                      <a:pt x="15" y="0"/>
                      <a:pt x="8" y="0"/>
                      <a:pt x="4" y="5"/>
                    </a:cubicBezTo>
                    <a:cubicBezTo>
                      <a:pt x="0" y="9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62"/>
              <p:cNvSpPr/>
              <p:nvPr/>
            </p:nvSpPr>
            <p:spPr bwMode="auto">
              <a:xfrm>
                <a:off x="5522970" y="4178565"/>
                <a:ext cx="41325" cy="41325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63"/>
              <p:cNvSpPr/>
              <p:nvPr/>
            </p:nvSpPr>
            <p:spPr bwMode="auto">
              <a:xfrm>
                <a:off x="5366687" y="4125219"/>
                <a:ext cx="39071" cy="41325"/>
              </a:xfrm>
              <a:custGeom>
                <a:avLst/>
                <a:gdLst>
                  <a:gd name="T0" fmla="*/ 18 w 22"/>
                  <a:gd name="T1" fmla="*/ 19 h 23"/>
                  <a:gd name="T2" fmla="*/ 18 w 22"/>
                  <a:gd name="T3" fmla="*/ 4 h 23"/>
                  <a:gd name="T4" fmla="*/ 4 w 22"/>
                  <a:gd name="T5" fmla="*/ 4 h 23"/>
                  <a:gd name="T6" fmla="*/ 4 w 22"/>
                  <a:gd name="T7" fmla="*/ 19 h 23"/>
                  <a:gd name="T8" fmla="*/ 18 w 22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8" y="19"/>
                    </a:move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Freeform 64"/>
              <p:cNvSpPr/>
              <p:nvPr/>
            </p:nvSpPr>
            <p:spPr bwMode="auto">
              <a:xfrm>
                <a:off x="5418531" y="4178565"/>
                <a:ext cx="40573" cy="39071"/>
              </a:xfrm>
              <a:custGeom>
                <a:avLst/>
                <a:gdLst>
                  <a:gd name="T0" fmla="*/ 19 w 23"/>
                  <a:gd name="T1" fmla="*/ 18 h 22"/>
                  <a:gd name="T2" fmla="*/ 19 w 23"/>
                  <a:gd name="T3" fmla="*/ 4 h 22"/>
                  <a:gd name="T4" fmla="*/ 4 w 23"/>
                  <a:gd name="T5" fmla="*/ 4 h 22"/>
                  <a:gd name="T6" fmla="*/ 4 w 23"/>
                  <a:gd name="T7" fmla="*/ 18 h 22"/>
                  <a:gd name="T8" fmla="*/ 19 w 23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19" y="18"/>
                    </a:moveTo>
                    <a:cubicBezTo>
                      <a:pt x="23" y="14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ubicBezTo>
                      <a:pt x="0" y="8"/>
                      <a:pt x="0" y="14"/>
                      <a:pt x="4" y="18"/>
                    </a:cubicBezTo>
                    <a:cubicBezTo>
                      <a:pt x="8" y="22"/>
                      <a:pt x="15" y="22"/>
                      <a:pt x="19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Freeform 65"/>
              <p:cNvSpPr/>
              <p:nvPr/>
            </p:nvSpPr>
            <p:spPr bwMode="auto">
              <a:xfrm>
                <a:off x="5471877" y="4230409"/>
                <a:ext cx="39071" cy="40573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Freeform 66"/>
              <p:cNvSpPr/>
              <p:nvPr/>
            </p:nvSpPr>
            <p:spPr bwMode="auto">
              <a:xfrm>
                <a:off x="5313340" y="4177063"/>
                <a:ext cx="41325" cy="40573"/>
              </a:xfrm>
              <a:custGeom>
                <a:avLst/>
                <a:gdLst>
                  <a:gd name="T0" fmla="*/ 5 w 23"/>
                  <a:gd name="T1" fmla="*/ 4 h 23"/>
                  <a:gd name="T2" fmla="*/ 5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5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5" y="4"/>
                    </a:moveTo>
                    <a:cubicBezTo>
                      <a:pt x="0" y="8"/>
                      <a:pt x="0" y="15"/>
                      <a:pt x="5" y="19"/>
                    </a:cubicBezTo>
                    <a:cubicBezTo>
                      <a:pt x="9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9" y="0"/>
                      <a:pt x="5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67"/>
              <p:cNvSpPr/>
              <p:nvPr/>
            </p:nvSpPr>
            <p:spPr bwMode="auto">
              <a:xfrm>
                <a:off x="5366687" y="4230409"/>
                <a:ext cx="40573" cy="40573"/>
              </a:xfrm>
              <a:custGeom>
                <a:avLst/>
                <a:gdLst>
                  <a:gd name="T0" fmla="*/ 4 w 23"/>
                  <a:gd name="T1" fmla="*/ 4 h 23"/>
                  <a:gd name="T2" fmla="*/ 4 w 23"/>
                  <a:gd name="T3" fmla="*/ 19 h 23"/>
                  <a:gd name="T4" fmla="*/ 19 w 23"/>
                  <a:gd name="T5" fmla="*/ 19 h 23"/>
                  <a:gd name="T6" fmla="*/ 19 w 23"/>
                  <a:gd name="T7" fmla="*/ 4 h 23"/>
                  <a:gd name="T8" fmla="*/ 4 w 23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5" y="23"/>
                      <a:pt x="19" y="19"/>
                    </a:cubicBezTo>
                    <a:cubicBezTo>
                      <a:pt x="23" y="15"/>
                      <a:pt x="23" y="8"/>
                      <a:pt x="19" y="4"/>
                    </a:cubicBezTo>
                    <a:cubicBezTo>
                      <a:pt x="15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Freeform 68"/>
              <p:cNvSpPr/>
              <p:nvPr/>
            </p:nvSpPr>
            <p:spPr bwMode="auto">
              <a:xfrm>
                <a:off x="5420034" y="4281502"/>
                <a:ext cx="39071" cy="41325"/>
              </a:xfrm>
              <a:custGeom>
                <a:avLst/>
                <a:gdLst>
                  <a:gd name="T0" fmla="*/ 4 w 22"/>
                  <a:gd name="T1" fmla="*/ 4 h 23"/>
                  <a:gd name="T2" fmla="*/ 4 w 22"/>
                  <a:gd name="T3" fmla="*/ 19 h 23"/>
                  <a:gd name="T4" fmla="*/ 18 w 22"/>
                  <a:gd name="T5" fmla="*/ 19 h 23"/>
                  <a:gd name="T6" fmla="*/ 18 w 22"/>
                  <a:gd name="T7" fmla="*/ 4 h 23"/>
                  <a:gd name="T8" fmla="*/ 4 w 22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4" y="4"/>
                    </a:moveTo>
                    <a:cubicBezTo>
                      <a:pt x="0" y="8"/>
                      <a:pt x="0" y="15"/>
                      <a:pt x="4" y="19"/>
                    </a:cubicBezTo>
                    <a:cubicBezTo>
                      <a:pt x="8" y="23"/>
                      <a:pt x="14" y="23"/>
                      <a:pt x="18" y="19"/>
                    </a:cubicBezTo>
                    <a:cubicBezTo>
                      <a:pt x="22" y="15"/>
                      <a:pt x="22" y="8"/>
                      <a:pt x="18" y="4"/>
                    </a:cubicBezTo>
                    <a:cubicBezTo>
                      <a:pt x="14" y="0"/>
                      <a:pt x="8" y="0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矩形: 圆角 81"/>
          <p:cNvSpPr/>
          <p:nvPr/>
        </p:nvSpPr>
        <p:spPr>
          <a:xfrm rot="20105565">
            <a:off x="-496756" y="2242608"/>
            <a:ext cx="167289" cy="9053789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500304" y="4504551"/>
            <a:ext cx="71913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汇报完毕 谢谢大家</a:t>
            </a:r>
            <a:endParaRPr lang="zh-CN" altLang="en-US" sz="6600" b="1" dirty="0">
              <a:solidFill>
                <a:srgbClr val="E2413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0" y="4085968"/>
            <a:ext cx="12212249" cy="1023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2204480" y="6128127"/>
            <a:ext cx="2257946" cy="428709"/>
            <a:chOff x="6096000" y="5430772"/>
            <a:chExt cx="2428041" cy="461004"/>
          </a:xfrm>
        </p:grpSpPr>
        <p:grpSp>
          <p:nvGrpSpPr>
            <p:cNvPr id="77" name="组合 76"/>
            <p:cNvGrpSpPr/>
            <p:nvPr/>
          </p:nvGrpSpPr>
          <p:grpSpPr>
            <a:xfrm>
              <a:off x="6096000" y="5430772"/>
              <a:ext cx="2428041" cy="461004"/>
              <a:chOff x="5632247" y="4822634"/>
              <a:chExt cx="2428041" cy="461004"/>
            </a:xfrm>
          </p:grpSpPr>
          <p:sp>
            <p:nvSpPr>
              <p:cNvPr id="79" name="矩形: 圆角 88"/>
              <p:cNvSpPr/>
              <p:nvPr/>
            </p:nvSpPr>
            <p:spPr>
              <a:xfrm>
                <a:off x="5632247" y="4822634"/>
                <a:ext cx="461004" cy="461004"/>
              </a:xfrm>
              <a:prstGeom prst="roundRect">
                <a:avLst>
                  <a:gd name="adj" fmla="val 8505"/>
                </a:avLst>
              </a:prstGeom>
              <a:solidFill>
                <a:srgbClr val="E2413E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6124161" y="4822634"/>
                <a:ext cx="1936127" cy="426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ea typeface="微软雅黑" panose="020B0503020204020204" pitchFamily="34" charset="-122"/>
                    <a:sym typeface="Arial" panose="020B0604020202020204" pitchFamily="34" charset="0"/>
                  </a:rPr>
                  <a:t>科室</a:t>
                </a:r>
                <a:r>
                  <a:rPr lang="zh-CN" altLang="en-US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：分娩中心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8" name="hospital_172243"/>
            <p:cNvSpPr>
              <a:spLocks noChangeAspect="1"/>
            </p:cNvSpPr>
            <p:nvPr/>
          </p:nvSpPr>
          <p:spPr bwMode="auto">
            <a:xfrm>
              <a:off x="6189216" y="5536856"/>
              <a:ext cx="274571" cy="248834"/>
            </a:xfrm>
            <a:custGeom>
              <a:avLst/>
              <a:gdLst>
                <a:gd name="connsiteX0" fmla="*/ 7855 w 337352"/>
                <a:gd name="connsiteY0" fmla="*/ 120900 h 305730"/>
                <a:gd name="connsiteX1" fmla="*/ 16884 w 337352"/>
                <a:gd name="connsiteY1" fmla="*/ 122147 h 305730"/>
                <a:gd name="connsiteX2" fmla="*/ 15594 w 337352"/>
                <a:gd name="connsiteY2" fmla="*/ 130879 h 305730"/>
                <a:gd name="connsiteX3" fmla="*/ 10435 w 337352"/>
                <a:gd name="connsiteY3" fmla="*/ 134621 h 305730"/>
                <a:gd name="connsiteX4" fmla="*/ 6565 w 337352"/>
                <a:gd name="connsiteY4" fmla="*/ 135868 h 305730"/>
                <a:gd name="connsiteX5" fmla="*/ 1406 w 337352"/>
                <a:gd name="connsiteY5" fmla="*/ 133374 h 305730"/>
                <a:gd name="connsiteX6" fmla="*/ 2695 w 337352"/>
                <a:gd name="connsiteY6" fmla="*/ 124642 h 305730"/>
                <a:gd name="connsiteX7" fmla="*/ 7855 w 337352"/>
                <a:gd name="connsiteY7" fmla="*/ 120900 h 305730"/>
                <a:gd name="connsiteX8" fmla="*/ 146648 w 337352"/>
                <a:gd name="connsiteY8" fmla="*/ 113642 h 305730"/>
                <a:gd name="connsiteX9" fmla="*/ 146648 w 337352"/>
                <a:gd name="connsiteY9" fmla="*/ 154811 h 305730"/>
                <a:gd name="connsiteX10" fmla="*/ 140008 w 337352"/>
                <a:gd name="connsiteY10" fmla="*/ 161451 h 305730"/>
                <a:gd name="connsiteX11" fmla="*/ 98839 w 337352"/>
                <a:gd name="connsiteY11" fmla="*/ 161451 h 305730"/>
                <a:gd name="connsiteX12" fmla="*/ 98839 w 337352"/>
                <a:gd name="connsiteY12" fmla="*/ 202619 h 305730"/>
                <a:gd name="connsiteX13" fmla="*/ 140008 w 337352"/>
                <a:gd name="connsiteY13" fmla="*/ 202619 h 305730"/>
                <a:gd name="connsiteX14" fmla="*/ 146648 w 337352"/>
                <a:gd name="connsiteY14" fmla="*/ 209259 h 305730"/>
                <a:gd name="connsiteX15" fmla="*/ 146648 w 337352"/>
                <a:gd name="connsiteY15" fmla="*/ 251755 h 305730"/>
                <a:gd name="connsiteX16" fmla="*/ 189144 w 337352"/>
                <a:gd name="connsiteY16" fmla="*/ 251755 h 305730"/>
                <a:gd name="connsiteX17" fmla="*/ 189144 w 337352"/>
                <a:gd name="connsiteY17" fmla="*/ 209259 h 305730"/>
                <a:gd name="connsiteX18" fmla="*/ 195784 w 337352"/>
                <a:gd name="connsiteY18" fmla="*/ 202619 h 305730"/>
                <a:gd name="connsiteX19" fmla="*/ 236952 w 337352"/>
                <a:gd name="connsiteY19" fmla="*/ 202619 h 305730"/>
                <a:gd name="connsiteX20" fmla="*/ 236952 w 337352"/>
                <a:gd name="connsiteY20" fmla="*/ 161451 h 305730"/>
                <a:gd name="connsiteX21" fmla="*/ 195784 w 337352"/>
                <a:gd name="connsiteY21" fmla="*/ 161451 h 305730"/>
                <a:gd name="connsiteX22" fmla="*/ 189144 w 337352"/>
                <a:gd name="connsiteY22" fmla="*/ 154811 h 305730"/>
                <a:gd name="connsiteX23" fmla="*/ 189144 w 337352"/>
                <a:gd name="connsiteY23" fmla="*/ 113642 h 305730"/>
                <a:gd name="connsiteX24" fmla="*/ 146648 w 337352"/>
                <a:gd name="connsiteY24" fmla="*/ 113642 h 305730"/>
                <a:gd name="connsiteX25" fmla="*/ 140204 w 337352"/>
                <a:gd name="connsiteY25" fmla="*/ 100942 h 305730"/>
                <a:gd name="connsiteX26" fmla="*/ 195587 w 337352"/>
                <a:gd name="connsiteY26" fmla="*/ 100942 h 305730"/>
                <a:gd name="connsiteX27" fmla="*/ 202181 w 337352"/>
                <a:gd name="connsiteY27" fmla="*/ 107535 h 305730"/>
                <a:gd name="connsiteX28" fmla="*/ 202181 w 337352"/>
                <a:gd name="connsiteY28" fmla="*/ 148414 h 305730"/>
                <a:gd name="connsiteX29" fmla="*/ 243059 w 337352"/>
                <a:gd name="connsiteY29" fmla="*/ 148414 h 305730"/>
                <a:gd name="connsiteX30" fmla="*/ 249652 w 337352"/>
                <a:gd name="connsiteY30" fmla="*/ 155007 h 305730"/>
                <a:gd name="connsiteX31" fmla="*/ 249652 w 337352"/>
                <a:gd name="connsiteY31" fmla="*/ 209072 h 305730"/>
                <a:gd name="connsiteX32" fmla="*/ 243059 w 337352"/>
                <a:gd name="connsiteY32" fmla="*/ 216984 h 305730"/>
                <a:gd name="connsiteX33" fmla="*/ 202181 w 337352"/>
                <a:gd name="connsiteY33" fmla="*/ 216984 h 305730"/>
                <a:gd name="connsiteX34" fmla="*/ 202181 w 337352"/>
                <a:gd name="connsiteY34" fmla="*/ 257862 h 305730"/>
                <a:gd name="connsiteX35" fmla="*/ 195587 w 337352"/>
                <a:gd name="connsiteY35" fmla="*/ 264455 h 305730"/>
                <a:gd name="connsiteX36" fmla="*/ 140204 w 337352"/>
                <a:gd name="connsiteY36" fmla="*/ 264455 h 305730"/>
                <a:gd name="connsiteX37" fmla="*/ 133611 w 337352"/>
                <a:gd name="connsiteY37" fmla="*/ 257862 h 305730"/>
                <a:gd name="connsiteX38" fmla="*/ 133611 w 337352"/>
                <a:gd name="connsiteY38" fmla="*/ 216984 h 305730"/>
                <a:gd name="connsiteX39" fmla="*/ 92732 w 337352"/>
                <a:gd name="connsiteY39" fmla="*/ 216984 h 305730"/>
                <a:gd name="connsiteX40" fmla="*/ 86139 w 337352"/>
                <a:gd name="connsiteY40" fmla="*/ 209072 h 305730"/>
                <a:gd name="connsiteX41" fmla="*/ 86139 w 337352"/>
                <a:gd name="connsiteY41" fmla="*/ 155007 h 305730"/>
                <a:gd name="connsiteX42" fmla="*/ 92732 w 337352"/>
                <a:gd name="connsiteY42" fmla="*/ 148414 h 305730"/>
                <a:gd name="connsiteX43" fmla="*/ 133611 w 337352"/>
                <a:gd name="connsiteY43" fmla="*/ 148414 h 305730"/>
                <a:gd name="connsiteX44" fmla="*/ 133611 w 337352"/>
                <a:gd name="connsiteY44" fmla="*/ 107535 h 305730"/>
                <a:gd name="connsiteX45" fmla="*/ 140204 w 337352"/>
                <a:gd name="connsiteY45" fmla="*/ 100942 h 305730"/>
                <a:gd name="connsiteX46" fmla="*/ 204484 w 337352"/>
                <a:gd name="connsiteY46" fmla="*/ 54386 h 305730"/>
                <a:gd name="connsiteX47" fmla="*/ 271057 w 337352"/>
                <a:gd name="connsiteY47" fmla="*/ 104863 h 305730"/>
                <a:gd name="connsiteX48" fmla="*/ 272388 w 337352"/>
                <a:gd name="connsiteY48" fmla="*/ 114162 h 305730"/>
                <a:gd name="connsiteX49" fmla="*/ 267063 w 337352"/>
                <a:gd name="connsiteY49" fmla="*/ 116818 h 305730"/>
                <a:gd name="connsiteX50" fmla="*/ 263068 w 337352"/>
                <a:gd name="connsiteY50" fmla="*/ 115490 h 305730"/>
                <a:gd name="connsiteX51" fmla="*/ 196496 w 337352"/>
                <a:gd name="connsiteY51" fmla="*/ 65013 h 305730"/>
                <a:gd name="connsiteX52" fmla="*/ 195164 w 337352"/>
                <a:gd name="connsiteY52" fmla="*/ 55715 h 305730"/>
                <a:gd name="connsiteX53" fmla="*/ 204484 w 337352"/>
                <a:gd name="connsiteY53" fmla="*/ 54386 h 305730"/>
                <a:gd name="connsiteX54" fmla="*/ 174679 w 337352"/>
                <a:gd name="connsiteY54" fmla="*/ 30590 h 305730"/>
                <a:gd name="connsiteX55" fmla="*/ 188389 w 337352"/>
                <a:gd name="connsiteY55" fmla="*/ 41285 h 305730"/>
                <a:gd name="connsiteX56" fmla="*/ 189760 w 337352"/>
                <a:gd name="connsiteY56" fmla="*/ 50643 h 305730"/>
                <a:gd name="connsiteX57" fmla="*/ 184276 w 337352"/>
                <a:gd name="connsiteY57" fmla="*/ 53317 h 305730"/>
                <a:gd name="connsiteX58" fmla="*/ 180163 w 337352"/>
                <a:gd name="connsiteY58" fmla="*/ 51980 h 305730"/>
                <a:gd name="connsiteX59" fmla="*/ 165081 w 337352"/>
                <a:gd name="connsiteY59" fmla="*/ 41285 h 305730"/>
                <a:gd name="connsiteX60" fmla="*/ 163710 w 337352"/>
                <a:gd name="connsiteY60" fmla="*/ 31927 h 305730"/>
                <a:gd name="connsiteX61" fmla="*/ 174679 w 337352"/>
                <a:gd name="connsiteY61" fmla="*/ 30590 h 305730"/>
                <a:gd name="connsiteX62" fmla="*/ 168689 w 337352"/>
                <a:gd name="connsiteY62" fmla="*/ 15217 h 305730"/>
                <a:gd name="connsiteX63" fmla="*/ 52801 w 337352"/>
                <a:gd name="connsiteY63" fmla="*/ 102529 h 305730"/>
                <a:gd name="connsiteX64" fmla="*/ 52801 w 337352"/>
                <a:gd name="connsiteY64" fmla="*/ 293030 h 305730"/>
                <a:gd name="connsiteX65" fmla="*/ 282989 w 337352"/>
                <a:gd name="connsiteY65" fmla="*/ 293030 h 305730"/>
                <a:gd name="connsiteX66" fmla="*/ 282989 w 337352"/>
                <a:gd name="connsiteY66" fmla="*/ 102529 h 305730"/>
                <a:gd name="connsiteX67" fmla="*/ 164651 w 337352"/>
                <a:gd name="connsiteY67" fmla="*/ 1972 h 305730"/>
                <a:gd name="connsiteX68" fmla="*/ 172555 w 337352"/>
                <a:gd name="connsiteY68" fmla="*/ 1972 h 305730"/>
                <a:gd name="connsiteX69" fmla="*/ 293759 w 337352"/>
                <a:gd name="connsiteY69" fmla="*/ 92705 h 305730"/>
                <a:gd name="connsiteX70" fmla="*/ 334599 w 337352"/>
                <a:gd name="connsiteY70" fmla="*/ 124264 h 305730"/>
                <a:gd name="connsiteX71" fmla="*/ 335916 w 337352"/>
                <a:gd name="connsiteY71" fmla="*/ 133469 h 305730"/>
                <a:gd name="connsiteX72" fmla="*/ 330647 w 337352"/>
                <a:gd name="connsiteY72" fmla="*/ 136099 h 305730"/>
                <a:gd name="connsiteX73" fmla="*/ 326694 w 337352"/>
                <a:gd name="connsiteY73" fmla="*/ 134784 h 305730"/>
                <a:gd name="connsiteX74" fmla="*/ 296394 w 337352"/>
                <a:gd name="connsiteY74" fmla="*/ 112429 h 305730"/>
                <a:gd name="connsiteX75" fmla="*/ 296394 w 337352"/>
                <a:gd name="connsiteY75" fmla="*/ 299155 h 305730"/>
                <a:gd name="connsiteX76" fmla="*/ 289806 w 337352"/>
                <a:gd name="connsiteY76" fmla="*/ 305730 h 305730"/>
                <a:gd name="connsiteX77" fmla="*/ 47399 w 337352"/>
                <a:gd name="connsiteY77" fmla="*/ 305730 h 305730"/>
                <a:gd name="connsiteX78" fmla="*/ 40812 w 337352"/>
                <a:gd name="connsiteY78" fmla="*/ 299155 h 305730"/>
                <a:gd name="connsiteX79" fmla="*/ 40812 w 337352"/>
                <a:gd name="connsiteY79" fmla="*/ 112429 h 305730"/>
                <a:gd name="connsiteX80" fmla="*/ 32908 w 337352"/>
                <a:gd name="connsiteY80" fmla="*/ 117690 h 305730"/>
                <a:gd name="connsiteX81" fmla="*/ 23686 w 337352"/>
                <a:gd name="connsiteY81" fmla="*/ 116375 h 305730"/>
                <a:gd name="connsiteX82" fmla="*/ 25003 w 337352"/>
                <a:gd name="connsiteY82" fmla="*/ 107169 h 305730"/>
                <a:gd name="connsiteX83" fmla="*/ 164651 w 337352"/>
                <a:gd name="connsiteY83" fmla="*/ 1972 h 30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37352" h="305730">
                  <a:moveTo>
                    <a:pt x="7855" y="120900"/>
                  </a:moveTo>
                  <a:cubicBezTo>
                    <a:pt x="10435" y="118405"/>
                    <a:pt x="15594" y="118405"/>
                    <a:pt x="16884" y="122147"/>
                  </a:cubicBezTo>
                  <a:cubicBezTo>
                    <a:pt x="19464" y="124642"/>
                    <a:pt x="18174" y="128384"/>
                    <a:pt x="15594" y="130879"/>
                  </a:cubicBezTo>
                  <a:cubicBezTo>
                    <a:pt x="15594" y="130879"/>
                    <a:pt x="15594" y="130879"/>
                    <a:pt x="10435" y="134621"/>
                  </a:cubicBezTo>
                  <a:cubicBezTo>
                    <a:pt x="9145" y="135868"/>
                    <a:pt x="7855" y="135868"/>
                    <a:pt x="6565" y="135868"/>
                  </a:cubicBezTo>
                  <a:cubicBezTo>
                    <a:pt x="5275" y="135868"/>
                    <a:pt x="2695" y="134621"/>
                    <a:pt x="1406" y="133374"/>
                  </a:cubicBezTo>
                  <a:cubicBezTo>
                    <a:pt x="-1174" y="130879"/>
                    <a:pt x="116" y="125889"/>
                    <a:pt x="2695" y="124642"/>
                  </a:cubicBezTo>
                  <a:cubicBezTo>
                    <a:pt x="2695" y="124642"/>
                    <a:pt x="2695" y="124642"/>
                    <a:pt x="7855" y="120900"/>
                  </a:cubicBezTo>
                  <a:close/>
                  <a:moveTo>
                    <a:pt x="146648" y="113642"/>
                  </a:moveTo>
                  <a:cubicBezTo>
                    <a:pt x="146648" y="113642"/>
                    <a:pt x="146648" y="113642"/>
                    <a:pt x="146648" y="154811"/>
                  </a:cubicBezTo>
                  <a:cubicBezTo>
                    <a:pt x="146648" y="158795"/>
                    <a:pt x="143992" y="161451"/>
                    <a:pt x="140008" y="161451"/>
                  </a:cubicBezTo>
                  <a:cubicBezTo>
                    <a:pt x="140008" y="161451"/>
                    <a:pt x="140008" y="161451"/>
                    <a:pt x="98839" y="161451"/>
                  </a:cubicBezTo>
                  <a:cubicBezTo>
                    <a:pt x="98839" y="161451"/>
                    <a:pt x="98839" y="161451"/>
                    <a:pt x="98839" y="202619"/>
                  </a:cubicBezTo>
                  <a:cubicBezTo>
                    <a:pt x="98839" y="202619"/>
                    <a:pt x="98839" y="202619"/>
                    <a:pt x="140008" y="202619"/>
                  </a:cubicBezTo>
                  <a:cubicBezTo>
                    <a:pt x="143992" y="202619"/>
                    <a:pt x="146648" y="206603"/>
                    <a:pt x="146648" y="209259"/>
                  </a:cubicBezTo>
                  <a:cubicBezTo>
                    <a:pt x="146648" y="209259"/>
                    <a:pt x="146648" y="209259"/>
                    <a:pt x="146648" y="251755"/>
                  </a:cubicBezTo>
                  <a:cubicBezTo>
                    <a:pt x="146648" y="251755"/>
                    <a:pt x="146648" y="251755"/>
                    <a:pt x="189144" y="251755"/>
                  </a:cubicBezTo>
                  <a:cubicBezTo>
                    <a:pt x="189144" y="251755"/>
                    <a:pt x="189144" y="251755"/>
                    <a:pt x="189144" y="209259"/>
                  </a:cubicBezTo>
                  <a:cubicBezTo>
                    <a:pt x="189144" y="206603"/>
                    <a:pt x="191800" y="202619"/>
                    <a:pt x="195784" y="202619"/>
                  </a:cubicBezTo>
                  <a:cubicBezTo>
                    <a:pt x="195784" y="202619"/>
                    <a:pt x="195784" y="202619"/>
                    <a:pt x="236952" y="202619"/>
                  </a:cubicBezTo>
                  <a:lnTo>
                    <a:pt x="236952" y="161451"/>
                  </a:lnTo>
                  <a:cubicBezTo>
                    <a:pt x="236952" y="161451"/>
                    <a:pt x="236952" y="161451"/>
                    <a:pt x="195784" y="161451"/>
                  </a:cubicBezTo>
                  <a:cubicBezTo>
                    <a:pt x="191800" y="161451"/>
                    <a:pt x="189144" y="158795"/>
                    <a:pt x="189144" y="154811"/>
                  </a:cubicBezTo>
                  <a:cubicBezTo>
                    <a:pt x="189144" y="154811"/>
                    <a:pt x="189144" y="154811"/>
                    <a:pt x="189144" y="113642"/>
                  </a:cubicBezTo>
                  <a:cubicBezTo>
                    <a:pt x="189144" y="113642"/>
                    <a:pt x="189144" y="113642"/>
                    <a:pt x="146648" y="113642"/>
                  </a:cubicBezTo>
                  <a:close/>
                  <a:moveTo>
                    <a:pt x="140204" y="100942"/>
                  </a:moveTo>
                  <a:cubicBezTo>
                    <a:pt x="140204" y="100942"/>
                    <a:pt x="140204" y="100942"/>
                    <a:pt x="195587" y="100942"/>
                  </a:cubicBezTo>
                  <a:cubicBezTo>
                    <a:pt x="198225" y="100942"/>
                    <a:pt x="202181" y="103579"/>
                    <a:pt x="202181" y="107535"/>
                  </a:cubicBezTo>
                  <a:cubicBezTo>
                    <a:pt x="202181" y="107535"/>
                    <a:pt x="202181" y="107535"/>
                    <a:pt x="202181" y="148414"/>
                  </a:cubicBezTo>
                  <a:cubicBezTo>
                    <a:pt x="202181" y="148414"/>
                    <a:pt x="202181" y="148414"/>
                    <a:pt x="243059" y="148414"/>
                  </a:cubicBezTo>
                  <a:cubicBezTo>
                    <a:pt x="247015" y="148414"/>
                    <a:pt x="249652" y="151051"/>
                    <a:pt x="249652" y="155007"/>
                  </a:cubicBezTo>
                  <a:cubicBezTo>
                    <a:pt x="249652" y="155007"/>
                    <a:pt x="249652" y="155007"/>
                    <a:pt x="249652" y="209072"/>
                  </a:cubicBezTo>
                  <a:cubicBezTo>
                    <a:pt x="249652" y="213028"/>
                    <a:pt x="247015" y="216984"/>
                    <a:pt x="243059" y="216984"/>
                  </a:cubicBezTo>
                  <a:cubicBezTo>
                    <a:pt x="243059" y="216984"/>
                    <a:pt x="243059" y="216984"/>
                    <a:pt x="202181" y="216984"/>
                  </a:cubicBezTo>
                  <a:cubicBezTo>
                    <a:pt x="202181" y="216984"/>
                    <a:pt x="202181" y="216984"/>
                    <a:pt x="202181" y="257862"/>
                  </a:cubicBezTo>
                  <a:cubicBezTo>
                    <a:pt x="202181" y="261818"/>
                    <a:pt x="198225" y="264455"/>
                    <a:pt x="195587" y="264455"/>
                  </a:cubicBezTo>
                  <a:cubicBezTo>
                    <a:pt x="195587" y="264455"/>
                    <a:pt x="195587" y="264455"/>
                    <a:pt x="140204" y="264455"/>
                  </a:cubicBezTo>
                  <a:cubicBezTo>
                    <a:pt x="136248" y="264455"/>
                    <a:pt x="133611" y="261818"/>
                    <a:pt x="133611" y="257862"/>
                  </a:cubicBezTo>
                  <a:cubicBezTo>
                    <a:pt x="133611" y="257862"/>
                    <a:pt x="133611" y="257862"/>
                    <a:pt x="133611" y="216984"/>
                  </a:cubicBezTo>
                  <a:cubicBezTo>
                    <a:pt x="133611" y="216984"/>
                    <a:pt x="133611" y="216984"/>
                    <a:pt x="92732" y="216984"/>
                  </a:cubicBezTo>
                  <a:cubicBezTo>
                    <a:pt x="88776" y="216984"/>
                    <a:pt x="86139" y="213028"/>
                    <a:pt x="86139" y="209072"/>
                  </a:cubicBezTo>
                  <a:cubicBezTo>
                    <a:pt x="86139" y="209072"/>
                    <a:pt x="86139" y="209072"/>
                    <a:pt x="86139" y="155007"/>
                  </a:cubicBezTo>
                  <a:cubicBezTo>
                    <a:pt x="86139" y="151051"/>
                    <a:pt x="88776" y="148414"/>
                    <a:pt x="92732" y="148414"/>
                  </a:cubicBezTo>
                  <a:cubicBezTo>
                    <a:pt x="92732" y="148414"/>
                    <a:pt x="92732" y="148414"/>
                    <a:pt x="133611" y="148414"/>
                  </a:cubicBezTo>
                  <a:cubicBezTo>
                    <a:pt x="133611" y="148414"/>
                    <a:pt x="133611" y="148414"/>
                    <a:pt x="133611" y="107535"/>
                  </a:cubicBezTo>
                  <a:cubicBezTo>
                    <a:pt x="133611" y="103579"/>
                    <a:pt x="136248" y="100942"/>
                    <a:pt x="140204" y="100942"/>
                  </a:cubicBezTo>
                  <a:close/>
                  <a:moveTo>
                    <a:pt x="204484" y="54386"/>
                  </a:moveTo>
                  <a:cubicBezTo>
                    <a:pt x="204484" y="54386"/>
                    <a:pt x="204484" y="54386"/>
                    <a:pt x="271057" y="104863"/>
                  </a:cubicBezTo>
                  <a:cubicBezTo>
                    <a:pt x="275051" y="107519"/>
                    <a:pt x="275051" y="111504"/>
                    <a:pt x="272388" y="114162"/>
                  </a:cubicBezTo>
                  <a:cubicBezTo>
                    <a:pt x="271057" y="116818"/>
                    <a:pt x="269725" y="116818"/>
                    <a:pt x="267063" y="116818"/>
                  </a:cubicBezTo>
                  <a:cubicBezTo>
                    <a:pt x="265731" y="116818"/>
                    <a:pt x="264400" y="116818"/>
                    <a:pt x="263068" y="115490"/>
                  </a:cubicBezTo>
                  <a:cubicBezTo>
                    <a:pt x="263068" y="115490"/>
                    <a:pt x="263068" y="115490"/>
                    <a:pt x="196496" y="65013"/>
                  </a:cubicBezTo>
                  <a:cubicBezTo>
                    <a:pt x="193833" y="62356"/>
                    <a:pt x="192501" y="58371"/>
                    <a:pt x="195164" y="55715"/>
                  </a:cubicBezTo>
                  <a:cubicBezTo>
                    <a:pt x="197827" y="53058"/>
                    <a:pt x="201821" y="51730"/>
                    <a:pt x="204484" y="54386"/>
                  </a:cubicBezTo>
                  <a:close/>
                  <a:moveTo>
                    <a:pt x="174679" y="30590"/>
                  </a:moveTo>
                  <a:cubicBezTo>
                    <a:pt x="174679" y="30590"/>
                    <a:pt x="174679" y="30590"/>
                    <a:pt x="188389" y="41285"/>
                  </a:cubicBezTo>
                  <a:cubicBezTo>
                    <a:pt x="191131" y="43959"/>
                    <a:pt x="192502" y="47969"/>
                    <a:pt x="189760" y="50643"/>
                  </a:cubicBezTo>
                  <a:cubicBezTo>
                    <a:pt x="188389" y="53317"/>
                    <a:pt x="187018" y="53317"/>
                    <a:pt x="184276" y="53317"/>
                  </a:cubicBezTo>
                  <a:cubicBezTo>
                    <a:pt x="182905" y="53317"/>
                    <a:pt x="181534" y="53317"/>
                    <a:pt x="180163" y="51980"/>
                  </a:cubicBezTo>
                  <a:cubicBezTo>
                    <a:pt x="180163" y="51980"/>
                    <a:pt x="180163" y="51980"/>
                    <a:pt x="165081" y="41285"/>
                  </a:cubicBezTo>
                  <a:cubicBezTo>
                    <a:pt x="162339" y="39948"/>
                    <a:pt x="162339" y="34601"/>
                    <a:pt x="163710" y="31927"/>
                  </a:cubicBezTo>
                  <a:cubicBezTo>
                    <a:pt x="166452" y="29254"/>
                    <a:pt x="170566" y="27917"/>
                    <a:pt x="174679" y="30590"/>
                  </a:cubicBezTo>
                  <a:close/>
                  <a:moveTo>
                    <a:pt x="168689" y="15217"/>
                  </a:moveTo>
                  <a:lnTo>
                    <a:pt x="52801" y="102529"/>
                  </a:lnTo>
                  <a:lnTo>
                    <a:pt x="52801" y="293030"/>
                  </a:lnTo>
                  <a:lnTo>
                    <a:pt x="282989" y="293030"/>
                  </a:lnTo>
                  <a:lnTo>
                    <a:pt x="282989" y="102529"/>
                  </a:lnTo>
                  <a:close/>
                  <a:moveTo>
                    <a:pt x="164651" y="1972"/>
                  </a:moveTo>
                  <a:cubicBezTo>
                    <a:pt x="167286" y="-658"/>
                    <a:pt x="169921" y="-658"/>
                    <a:pt x="172555" y="1972"/>
                  </a:cubicBezTo>
                  <a:cubicBezTo>
                    <a:pt x="172555" y="1972"/>
                    <a:pt x="172555" y="1972"/>
                    <a:pt x="293759" y="92705"/>
                  </a:cubicBezTo>
                  <a:cubicBezTo>
                    <a:pt x="293759" y="92705"/>
                    <a:pt x="293759" y="92705"/>
                    <a:pt x="334599" y="124264"/>
                  </a:cubicBezTo>
                  <a:cubicBezTo>
                    <a:pt x="337234" y="125579"/>
                    <a:pt x="338551" y="130839"/>
                    <a:pt x="335916" y="133469"/>
                  </a:cubicBezTo>
                  <a:cubicBezTo>
                    <a:pt x="334599" y="134784"/>
                    <a:pt x="331964" y="136099"/>
                    <a:pt x="330647" y="136099"/>
                  </a:cubicBezTo>
                  <a:cubicBezTo>
                    <a:pt x="329329" y="136099"/>
                    <a:pt x="328012" y="136099"/>
                    <a:pt x="326694" y="134784"/>
                  </a:cubicBezTo>
                  <a:cubicBezTo>
                    <a:pt x="326694" y="134784"/>
                    <a:pt x="326694" y="134784"/>
                    <a:pt x="296394" y="112429"/>
                  </a:cubicBezTo>
                  <a:cubicBezTo>
                    <a:pt x="296394" y="112429"/>
                    <a:pt x="296394" y="112429"/>
                    <a:pt x="296394" y="299155"/>
                  </a:cubicBezTo>
                  <a:cubicBezTo>
                    <a:pt x="296394" y="303100"/>
                    <a:pt x="293759" y="305730"/>
                    <a:pt x="289806" y="305730"/>
                  </a:cubicBezTo>
                  <a:cubicBezTo>
                    <a:pt x="289806" y="305730"/>
                    <a:pt x="289806" y="305730"/>
                    <a:pt x="47399" y="305730"/>
                  </a:cubicBezTo>
                  <a:cubicBezTo>
                    <a:pt x="43447" y="305730"/>
                    <a:pt x="40812" y="303100"/>
                    <a:pt x="40812" y="299155"/>
                  </a:cubicBezTo>
                  <a:cubicBezTo>
                    <a:pt x="40812" y="299155"/>
                    <a:pt x="40812" y="299155"/>
                    <a:pt x="40812" y="112429"/>
                  </a:cubicBezTo>
                  <a:cubicBezTo>
                    <a:pt x="40812" y="112429"/>
                    <a:pt x="40812" y="112429"/>
                    <a:pt x="32908" y="117690"/>
                  </a:cubicBezTo>
                  <a:cubicBezTo>
                    <a:pt x="28955" y="120319"/>
                    <a:pt x="25003" y="120319"/>
                    <a:pt x="23686" y="116375"/>
                  </a:cubicBezTo>
                  <a:cubicBezTo>
                    <a:pt x="21051" y="113745"/>
                    <a:pt x="21051" y="109799"/>
                    <a:pt x="25003" y="107169"/>
                  </a:cubicBezTo>
                  <a:cubicBezTo>
                    <a:pt x="25003" y="107169"/>
                    <a:pt x="25003" y="107169"/>
                    <a:pt x="164651" y="197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502535" y="6177284"/>
            <a:ext cx="2440389" cy="448420"/>
            <a:chOff x="5784878" y="6396498"/>
            <a:chExt cx="2624227" cy="482200"/>
          </a:xfrm>
        </p:grpSpPr>
        <p:grpSp>
          <p:nvGrpSpPr>
            <p:cNvPr id="82" name="组合 81"/>
            <p:cNvGrpSpPr/>
            <p:nvPr/>
          </p:nvGrpSpPr>
          <p:grpSpPr>
            <a:xfrm>
              <a:off x="5784878" y="6396498"/>
              <a:ext cx="2624227" cy="482200"/>
              <a:chOff x="5630482" y="4810323"/>
              <a:chExt cx="2624227" cy="482200"/>
            </a:xfrm>
          </p:grpSpPr>
          <p:sp>
            <p:nvSpPr>
              <p:cNvPr id="84" name="矩形: 圆角 93"/>
              <p:cNvSpPr/>
              <p:nvPr/>
            </p:nvSpPr>
            <p:spPr>
              <a:xfrm>
                <a:off x="5630482" y="4831519"/>
                <a:ext cx="461004" cy="461004"/>
              </a:xfrm>
              <a:prstGeom prst="roundRect">
                <a:avLst>
                  <a:gd name="adj" fmla="val 10137"/>
                </a:avLst>
              </a:prstGeom>
              <a:solidFill>
                <a:srgbClr val="4AA6C9"/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6091486" y="4810323"/>
                <a:ext cx="2163223" cy="455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l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汇报人：亮亮图文</a:t>
                </a:r>
                <a:endParaRPr lang="zh-CN" altLang="en-US" kern="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3" name="microphone_108344"/>
            <p:cNvSpPr>
              <a:spLocks noChangeAspect="1"/>
            </p:cNvSpPr>
            <p:nvPr/>
          </p:nvSpPr>
          <p:spPr bwMode="auto">
            <a:xfrm>
              <a:off x="5916155" y="6501699"/>
              <a:ext cx="201780" cy="292995"/>
            </a:xfrm>
            <a:custGeom>
              <a:avLst/>
              <a:gdLst>
                <a:gd name="connsiteX0" fmla="*/ 87911 w 231775"/>
                <a:gd name="connsiteY0" fmla="*/ 314325 h 336550"/>
                <a:gd name="connsiteX1" fmla="*/ 103187 w 231775"/>
                <a:gd name="connsiteY1" fmla="*/ 314325 h 336550"/>
                <a:gd name="connsiteX2" fmla="*/ 103187 w 231775"/>
                <a:gd name="connsiteY2" fmla="*/ 314996 h 336550"/>
                <a:gd name="connsiteX3" fmla="*/ 115094 w 231775"/>
                <a:gd name="connsiteY3" fmla="*/ 325438 h 336550"/>
                <a:gd name="connsiteX4" fmla="*/ 127000 w 231775"/>
                <a:gd name="connsiteY4" fmla="*/ 314996 h 336550"/>
                <a:gd name="connsiteX5" fmla="*/ 127000 w 231775"/>
                <a:gd name="connsiteY5" fmla="*/ 314325 h 336550"/>
                <a:gd name="connsiteX6" fmla="*/ 136870 w 231775"/>
                <a:gd name="connsiteY6" fmla="*/ 314325 h 336550"/>
                <a:gd name="connsiteX7" fmla="*/ 143864 w 231775"/>
                <a:gd name="connsiteY7" fmla="*/ 314325 h 336550"/>
                <a:gd name="connsiteX8" fmla="*/ 155575 w 231775"/>
                <a:gd name="connsiteY8" fmla="*/ 324784 h 336550"/>
                <a:gd name="connsiteX9" fmla="*/ 143864 w 231775"/>
                <a:gd name="connsiteY9" fmla="*/ 336550 h 336550"/>
                <a:gd name="connsiteX10" fmla="*/ 87911 w 231775"/>
                <a:gd name="connsiteY10" fmla="*/ 336550 h 336550"/>
                <a:gd name="connsiteX11" fmla="*/ 76200 w 231775"/>
                <a:gd name="connsiteY11" fmla="*/ 324784 h 336550"/>
                <a:gd name="connsiteX12" fmla="*/ 87911 w 231775"/>
                <a:gd name="connsiteY12" fmla="*/ 314325 h 336550"/>
                <a:gd name="connsiteX13" fmla="*/ 103187 w 231775"/>
                <a:gd name="connsiteY13" fmla="*/ 287938 h 336550"/>
                <a:gd name="connsiteX14" fmla="*/ 115888 w 231775"/>
                <a:gd name="connsiteY14" fmla="*/ 290512 h 336550"/>
                <a:gd name="connsiteX15" fmla="*/ 127000 w 231775"/>
                <a:gd name="connsiteY15" fmla="*/ 288260 h 336550"/>
                <a:gd name="connsiteX16" fmla="*/ 127000 w 231775"/>
                <a:gd name="connsiteY16" fmla="*/ 299577 h 336550"/>
                <a:gd name="connsiteX17" fmla="*/ 127000 w 231775"/>
                <a:gd name="connsiteY17" fmla="*/ 310427 h 336550"/>
                <a:gd name="connsiteX18" fmla="*/ 127000 w 231775"/>
                <a:gd name="connsiteY18" fmla="*/ 314325 h 336550"/>
                <a:gd name="connsiteX19" fmla="*/ 120259 w 231775"/>
                <a:gd name="connsiteY19" fmla="*/ 314325 h 336550"/>
                <a:gd name="connsiteX20" fmla="*/ 103187 w 231775"/>
                <a:gd name="connsiteY20" fmla="*/ 314325 h 336550"/>
                <a:gd name="connsiteX21" fmla="*/ 103187 w 231775"/>
                <a:gd name="connsiteY21" fmla="*/ 293866 h 336550"/>
                <a:gd name="connsiteX22" fmla="*/ 115094 w 231775"/>
                <a:gd name="connsiteY22" fmla="*/ 266700 h 336550"/>
                <a:gd name="connsiteX23" fmla="*/ 115505 w 231775"/>
                <a:gd name="connsiteY23" fmla="*/ 266867 h 336550"/>
                <a:gd name="connsiteX24" fmla="*/ 114957 w 231775"/>
                <a:gd name="connsiteY24" fmla="*/ 266755 h 336550"/>
                <a:gd name="connsiteX25" fmla="*/ 219923 w 231775"/>
                <a:gd name="connsiteY25" fmla="*/ 163512 h 336550"/>
                <a:gd name="connsiteX26" fmla="*/ 231775 w 231775"/>
                <a:gd name="connsiteY26" fmla="*/ 173986 h 336550"/>
                <a:gd name="connsiteX27" fmla="*/ 161218 w 231775"/>
                <a:gd name="connsiteY27" fmla="*/ 281326 h 336550"/>
                <a:gd name="connsiteX28" fmla="*/ 127000 w 231775"/>
                <a:gd name="connsiteY28" fmla="*/ 288260 h 336550"/>
                <a:gd name="connsiteX29" fmla="*/ 127000 w 231775"/>
                <a:gd name="connsiteY29" fmla="*/ 278447 h 336550"/>
                <a:gd name="connsiteX30" fmla="*/ 123527 w 231775"/>
                <a:gd name="connsiteY30" fmla="*/ 270126 h 336550"/>
                <a:gd name="connsiteX31" fmla="*/ 115505 w 231775"/>
                <a:gd name="connsiteY31" fmla="*/ 266867 h 336550"/>
                <a:gd name="connsiteX32" fmla="*/ 115888 w 231775"/>
                <a:gd name="connsiteY32" fmla="*/ 266945 h 336550"/>
                <a:gd name="connsiteX33" fmla="*/ 208071 w 231775"/>
                <a:gd name="connsiteY33" fmla="*/ 173986 h 336550"/>
                <a:gd name="connsiteX34" fmla="*/ 219923 w 231775"/>
                <a:gd name="connsiteY34" fmla="*/ 163512 h 336550"/>
                <a:gd name="connsiteX35" fmla="*/ 11852 w 231775"/>
                <a:gd name="connsiteY35" fmla="*/ 163512 h 336550"/>
                <a:gd name="connsiteX36" fmla="*/ 23704 w 231775"/>
                <a:gd name="connsiteY36" fmla="*/ 173986 h 336550"/>
                <a:gd name="connsiteX37" fmla="*/ 79817 w 231775"/>
                <a:gd name="connsiteY37" fmla="*/ 259600 h 336550"/>
                <a:gd name="connsiteX38" fmla="*/ 114957 w 231775"/>
                <a:gd name="connsiteY38" fmla="*/ 266755 h 336550"/>
                <a:gd name="connsiteX39" fmla="*/ 106660 w 231775"/>
                <a:gd name="connsiteY39" fmla="*/ 270126 h 336550"/>
                <a:gd name="connsiteX40" fmla="*/ 103187 w 231775"/>
                <a:gd name="connsiteY40" fmla="*/ 278447 h 336550"/>
                <a:gd name="connsiteX41" fmla="*/ 103187 w 231775"/>
                <a:gd name="connsiteY41" fmla="*/ 280375 h 336550"/>
                <a:gd name="connsiteX42" fmla="*/ 103187 w 231775"/>
                <a:gd name="connsiteY42" fmla="*/ 287938 h 336550"/>
                <a:gd name="connsiteX43" fmla="*/ 70557 w 231775"/>
                <a:gd name="connsiteY43" fmla="*/ 281326 h 336550"/>
                <a:gd name="connsiteX44" fmla="*/ 0 w 231775"/>
                <a:gd name="connsiteY44" fmla="*/ 173986 h 336550"/>
                <a:gd name="connsiteX45" fmla="*/ 11852 w 231775"/>
                <a:gd name="connsiteY45" fmla="*/ 163512 h 336550"/>
                <a:gd name="connsiteX46" fmla="*/ 115094 w 231775"/>
                <a:gd name="connsiteY46" fmla="*/ 22225 h 336550"/>
                <a:gd name="connsiteX47" fmla="*/ 60325 w 231775"/>
                <a:gd name="connsiteY47" fmla="*/ 77506 h 336550"/>
                <a:gd name="connsiteX48" fmla="*/ 60325 w 231775"/>
                <a:gd name="connsiteY48" fmla="*/ 174906 h 336550"/>
                <a:gd name="connsiteX49" fmla="*/ 115094 w 231775"/>
                <a:gd name="connsiteY49" fmla="*/ 230188 h 336550"/>
                <a:gd name="connsiteX50" fmla="*/ 169863 w 231775"/>
                <a:gd name="connsiteY50" fmla="*/ 174906 h 336550"/>
                <a:gd name="connsiteX51" fmla="*/ 169863 w 231775"/>
                <a:gd name="connsiteY51" fmla="*/ 77506 h 336550"/>
                <a:gd name="connsiteX52" fmla="*/ 115094 w 231775"/>
                <a:gd name="connsiteY52" fmla="*/ 22225 h 336550"/>
                <a:gd name="connsiteX53" fmla="*/ 115888 w 231775"/>
                <a:gd name="connsiteY53" fmla="*/ 0 h 336550"/>
                <a:gd name="connsiteX54" fmla="*/ 193675 w 231775"/>
                <a:gd name="connsiteY54" fmla="*/ 77564 h 336550"/>
                <a:gd name="connsiteX55" fmla="*/ 193675 w 231775"/>
                <a:gd name="connsiteY55" fmla="*/ 174848 h 336550"/>
                <a:gd name="connsiteX56" fmla="*/ 115888 w 231775"/>
                <a:gd name="connsiteY56" fmla="*/ 252413 h 336550"/>
                <a:gd name="connsiteX57" fmla="*/ 38100 w 231775"/>
                <a:gd name="connsiteY57" fmla="*/ 173534 h 336550"/>
                <a:gd name="connsiteX58" fmla="*/ 38100 w 231775"/>
                <a:gd name="connsiteY58" fmla="*/ 77564 h 336550"/>
                <a:gd name="connsiteX59" fmla="*/ 115888 w 231775"/>
                <a:gd name="connsiteY5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31775" h="336550">
                  <a:moveTo>
                    <a:pt x="87911" y="314325"/>
                  </a:moveTo>
                  <a:lnTo>
                    <a:pt x="103187" y="314325"/>
                  </a:lnTo>
                  <a:lnTo>
                    <a:pt x="103187" y="314996"/>
                  </a:lnTo>
                  <a:cubicBezTo>
                    <a:pt x="103187" y="320217"/>
                    <a:pt x="108479" y="325438"/>
                    <a:pt x="115094" y="325438"/>
                  </a:cubicBezTo>
                  <a:cubicBezTo>
                    <a:pt x="121708" y="325438"/>
                    <a:pt x="127000" y="320217"/>
                    <a:pt x="127000" y="314996"/>
                  </a:cubicBezTo>
                  <a:lnTo>
                    <a:pt x="127000" y="314325"/>
                  </a:lnTo>
                  <a:lnTo>
                    <a:pt x="136870" y="314325"/>
                  </a:lnTo>
                  <a:cubicBezTo>
                    <a:pt x="143864" y="314325"/>
                    <a:pt x="143864" y="314325"/>
                    <a:pt x="143864" y="314325"/>
                  </a:cubicBezTo>
                  <a:cubicBezTo>
                    <a:pt x="150370" y="314325"/>
                    <a:pt x="155575" y="319555"/>
                    <a:pt x="155575" y="324784"/>
                  </a:cubicBezTo>
                  <a:cubicBezTo>
                    <a:pt x="155575" y="331321"/>
                    <a:pt x="150370" y="336550"/>
                    <a:pt x="143864" y="336550"/>
                  </a:cubicBezTo>
                  <a:cubicBezTo>
                    <a:pt x="87911" y="336550"/>
                    <a:pt x="87911" y="336550"/>
                    <a:pt x="87911" y="336550"/>
                  </a:cubicBezTo>
                  <a:cubicBezTo>
                    <a:pt x="81405" y="336550"/>
                    <a:pt x="76200" y="331321"/>
                    <a:pt x="76200" y="324784"/>
                  </a:cubicBezTo>
                  <a:cubicBezTo>
                    <a:pt x="76200" y="319555"/>
                    <a:pt x="81405" y="314325"/>
                    <a:pt x="87911" y="314325"/>
                  </a:cubicBezTo>
                  <a:close/>
                  <a:moveTo>
                    <a:pt x="103187" y="287938"/>
                  </a:moveTo>
                  <a:lnTo>
                    <a:pt x="115888" y="290512"/>
                  </a:lnTo>
                  <a:lnTo>
                    <a:pt x="127000" y="288260"/>
                  </a:lnTo>
                  <a:lnTo>
                    <a:pt x="127000" y="299577"/>
                  </a:lnTo>
                  <a:cubicBezTo>
                    <a:pt x="127000" y="304716"/>
                    <a:pt x="127000" y="308143"/>
                    <a:pt x="127000" y="310427"/>
                  </a:cubicBezTo>
                  <a:lnTo>
                    <a:pt x="127000" y="314325"/>
                  </a:lnTo>
                  <a:lnTo>
                    <a:pt x="120259" y="314325"/>
                  </a:lnTo>
                  <a:lnTo>
                    <a:pt x="103187" y="314325"/>
                  </a:lnTo>
                  <a:lnTo>
                    <a:pt x="103187" y="293866"/>
                  </a:lnTo>
                  <a:close/>
                  <a:moveTo>
                    <a:pt x="115094" y="266700"/>
                  </a:moveTo>
                  <a:lnTo>
                    <a:pt x="115505" y="266867"/>
                  </a:lnTo>
                  <a:lnTo>
                    <a:pt x="114957" y="266755"/>
                  </a:lnTo>
                  <a:close/>
                  <a:moveTo>
                    <a:pt x="219923" y="163512"/>
                  </a:moveTo>
                  <a:cubicBezTo>
                    <a:pt x="226508" y="163512"/>
                    <a:pt x="231775" y="168749"/>
                    <a:pt x="231775" y="173986"/>
                  </a:cubicBezTo>
                  <a:cubicBezTo>
                    <a:pt x="231775" y="222102"/>
                    <a:pt x="202886" y="263590"/>
                    <a:pt x="161218" y="281326"/>
                  </a:cubicBezTo>
                  <a:lnTo>
                    <a:pt x="127000" y="288260"/>
                  </a:lnTo>
                  <a:lnTo>
                    <a:pt x="127000" y="278447"/>
                  </a:lnTo>
                  <a:cubicBezTo>
                    <a:pt x="127000" y="275184"/>
                    <a:pt x="125677" y="272247"/>
                    <a:pt x="123527" y="270126"/>
                  </a:cubicBezTo>
                  <a:lnTo>
                    <a:pt x="115505" y="266867"/>
                  </a:lnTo>
                  <a:lnTo>
                    <a:pt x="115888" y="266945"/>
                  </a:lnTo>
                  <a:cubicBezTo>
                    <a:pt x="167247" y="266945"/>
                    <a:pt x="208071" y="225048"/>
                    <a:pt x="208071" y="173986"/>
                  </a:cubicBezTo>
                  <a:cubicBezTo>
                    <a:pt x="208071" y="168749"/>
                    <a:pt x="214655" y="163512"/>
                    <a:pt x="219923" y="163512"/>
                  </a:cubicBezTo>
                  <a:close/>
                  <a:moveTo>
                    <a:pt x="11852" y="163512"/>
                  </a:moveTo>
                  <a:cubicBezTo>
                    <a:pt x="17120" y="163512"/>
                    <a:pt x="23704" y="168749"/>
                    <a:pt x="23704" y="173986"/>
                  </a:cubicBezTo>
                  <a:cubicBezTo>
                    <a:pt x="23704" y="212282"/>
                    <a:pt x="46668" y="245423"/>
                    <a:pt x="79817" y="259600"/>
                  </a:cubicBezTo>
                  <a:lnTo>
                    <a:pt x="114957" y="266755"/>
                  </a:lnTo>
                  <a:lnTo>
                    <a:pt x="106660" y="270126"/>
                  </a:lnTo>
                  <a:cubicBezTo>
                    <a:pt x="104510" y="272247"/>
                    <a:pt x="103187" y="275184"/>
                    <a:pt x="103187" y="278447"/>
                  </a:cubicBezTo>
                  <a:cubicBezTo>
                    <a:pt x="103187" y="278447"/>
                    <a:pt x="103187" y="278447"/>
                    <a:pt x="103187" y="280375"/>
                  </a:cubicBezTo>
                  <a:lnTo>
                    <a:pt x="103187" y="287938"/>
                  </a:lnTo>
                  <a:lnTo>
                    <a:pt x="70557" y="281326"/>
                  </a:lnTo>
                  <a:cubicBezTo>
                    <a:pt x="28889" y="263590"/>
                    <a:pt x="0" y="222102"/>
                    <a:pt x="0" y="173986"/>
                  </a:cubicBezTo>
                  <a:cubicBezTo>
                    <a:pt x="0" y="168749"/>
                    <a:pt x="5267" y="163512"/>
                    <a:pt x="11852" y="163512"/>
                  </a:cubicBezTo>
                  <a:close/>
                  <a:moveTo>
                    <a:pt x="115094" y="22225"/>
                  </a:moveTo>
                  <a:cubicBezTo>
                    <a:pt x="85102" y="22225"/>
                    <a:pt x="60325" y="47233"/>
                    <a:pt x="60325" y="77506"/>
                  </a:cubicBezTo>
                  <a:cubicBezTo>
                    <a:pt x="60325" y="174906"/>
                    <a:pt x="60325" y="174906"/>
                    <a:pt x="60325" y="174906"/>
                  </a:cubicBezTo>
                  <a:cubicBezTo>
                    <a:pt x="60325" y="205180"/>
                    <a:pt x="85102" y="230188"/>
                    <a:pt x="115094" y="230188"/>
                  </a:cubicBezTo>
                  <a:cubicBezTo>
                    <a:pt x="145087" y="230188"/>
                    <a:pt x="169863" y="205180"/>
                    <a:pt x="169863" y="174906"/>
                  </a:cubicBezTo>
                  <a:cubicBezTo>
                    <a:pt x="169863" y="77506"/>
                    <a:pt x="169863" y="77506"/>
                    <a:pt x="169863" y="77506"/>
                  </a:cubicBezTo>
                  <a:cubicBezTo>
                    <a:pt x="169863" y="47233"/>
                    <a:pt x="145087" y="22225"/>
                    <a:pt x="115094" y="22225"/>
                  </a:cubicBezTo>
                  <a:close/>
                  <a:moveTo>
                    <a:pt x="115888" y="0"/>
                  </a:moveTo>
                  <a:cubicBezTo>
                    <a:pt x="159396" y="0"/>
                    <a:pt x="193675" y="35495"/>
                    <a:pt x="193675" y="77564"/>
                  </a:cubicBezTo>
                  <a:cubicBezTo>
                    <a:pt x="193675" y="174848"/>
                    <a:pt x="193675" y="174848"/>
                    <a:pt x="193675" y="174848"/>
                  </a:cubicBezTo>
                  <a:cubicBezTo>
                    <a:pt x="193675" y="216917"/>
                    <a:pt x="159396" y="252413"/>
                    <a:pt x="115888" y="252413"/>
                  </a:cubicBezTo>
                  <a:cubicBezTo>
                    <a:pt x="72379" y="252413"/>
                    <a:pt x="38100" y="216917"/>
                    <a:pt x="38100" y="173534"/>
                  </a:cubicBezTo>
                  <a:cubicBezTo>
                    <a:pt x="38100" y="77564"/>
                    <a:pt x="38100" y="77564"/>
                    <a:pt x="38100" y="77564"/>
                  </a:cubicBezTo>
                  <a:cubicBezTo>
                    <a:pt x="38100" y="35495"/>
                    <a:pt x="72379" y="0"/>
                    <a:pt x="115888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6" name="矩形 85"/>
          <p:cNvSpPr/>
          <p:nvPr/>
        </p:nvSpPr>
        <p:spPr>
          <a:xfrm>
            <a:off x="2177743" y="722589"/>
            <a:ext cx="173279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20xx.07.01——2019.10.31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2893 L 1.74132 -1.41412 " pathEditMode="fixed" rAng="0" ptsTypes="AA">
                                      <p:cBhvr>
                                        <p:cTn id="46" dur="36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23" y="-7215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3" grpId="0" animBg="1"/>
      <p:bldP spid="74" grpId="0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838200" y="1842541"/>
            <a:ext cx="783854" cy="639520"/>
            <a:chOff x="762905" y="1117600"/>
            <a:chExt cx="783854" cy="639520"/>
          </a:xfrm>
        </p:grpSpPr>
        <p:sp>
          <p:nvSpPr>
            <p:cNvPr id="21" name="íṡľíḍè-任意多边形: 形状 25"/>
            <p:cNvSpPr/>
            <p:nvPr/>
          </p:nvSpPr>
          <p:spPr>
            <a:xfrm>
              <a:off x="762905" y="1513047"/>
              <a:ext cx="783854" cy="2440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880" y="0"/>
                  </a:moveTo>
                  <a:lnTo>
                    <a:pt x="66447" y="84172"/>
                  </a:lnTo>
                  <a:lnTo>
                    <a:pt x="64335" y="29352"/>
                  </a:lnTo>
                  <a:lnTo>
                    <a:pt x="67660" y="20719"/>
                  </a:lnTo>
                  <a:lnTo>
                    <a:pt x="52250" y="20719"/>
                  </a:lnTo>
                  <a:lnTo>
                    <a:pt x="55574" y="29352"/>
                  </a:lnTo>
                  <a:lnTo>
                    <a:pt x="53508" y="84172"/>
                  </a:lnTo>
                  <a:lnTo>
                    <a:pt x="40119" y="0"/>
                  </a:lnTo>
                  <a:lnTo>
                    <a:pt x="40119" y="0"/>
                  </a:lnTo>
                  <a:lnTo>
                    <a:pt x="37918" y="1007"/>
                  </a:lnTo>
                  <a:lnTo>
                    <a:pt x="35761" y="2158"/>
                  </a:lnTo>
                  <a:lnTo>
                    <a:pt x="33695" y="3453"/>
                  </a:lnTo>
                  <a:lnTo>
                    <a:pt x="31628" y="4892"/>
                  </a:lnTo>
                  <a:lnTo>
                    <a:pt x="29651" y="6474"/>
                  </a:lnTo>
                  <a:lnTo>
                    <a:pt x="27719" y="8057"/>
                  </a:lnTo>
                  <a:lnTo>
                    <a:pt x="25788" y="10071"/>
                  </a:lnTo>
                  <a:lnTo>
                    <a:pt x="23991" y="12086"/>
                  </a:lnTo>
                  <a:lnTo>
                    <a:pt x="22193" y="14244"/>
                  </a:lnTo>
                  <a:lnTo>
                    <a:pt x="20441" y="16546"/>
                  </a:lnTo>
                  <a:lnTo>
                    <a:pt x="18734" y="19136"/>
                  </a:lnTo>
                  <a:lnTo>
                    <a:pt x="17117" y="21870"/>
                  </a:lnTo>
                  <a:lnTo>
                    <a:pt x="15589" y="24748"/>
                  </a:lnTo>
                  <a:lnTo>
                    <a:pt x="14062" y="27769"/>
                  </a:lnTo>
                  <a:lnTo>
                    <a:pt x="12669" y="31223"/>
                  </a:lnTo>
                  <a:lnTo>
                    <a:pt x="11321" y="34676"/>
                  </a:lnTo>
                  <a:lnTo>
                    <a:pt x="9973" y="38273"/>
                  </a:lnTo>
                  <a:lnTo>
                    <a:pt x="8760" y="42014"/>
                  </a:lnTo>
                  <a:lnTo>
                    <a:pt x="7592" y="46187"/>
                  </a:lnTo>
                  <a:lnTo>
                    <a:pt x="6514" y="50503"/>
                  </a:lnTo>
                  <a:lnTo>
                    <a:pt x="5481" y="54964"/>
                  </a:lnTo>
                  <a:lnTo>
                    <a:pt x="4582" y="59712"/>
                  </a:lnTo>
                  <a:lnTo>
                    <a:pt x="3773" y="64604"/>
                  </a:lnTo>
                  <a:lnTo>
                    <a:pt x="2965" y="69784"/>
                  </a:lnTo>
                  <a:lnTo>
                    <a:pt x="2291" y="75251"/>
                  </a:lnTo>
                  <a:lnTo>
                    <a:pt x="1662" y="80863"/>
                  </a:lnTo>
                  <a:lnTo>
                    <a:pt x="1168" y="86762"/>
                  </a:lnTo>
                  <a:lnTo>
                    <a:pt x="763" y="92949"/>
                  </a:lnTo>
                  <a:lnTo>
                    <a:pt x="449" y="99280"/>
                  </a:lnTo>
                  <a:lnTo>
                    <a:pt x="224" y="105899"/>
                  </a:lnTo>
                  <a:lnTo>
                    <a:pt x="44" y="112805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119999"/>
                  </a:lnTo>
                  <a:lnTo>
                    <a:pt x="119955" y="112805"/>
                  </a:lnTo>
                  <a:lnTo>
                    <a:pt x="119775" y="105899"/>
                  </a:lnTo>
                  <a:lnTo>
                    <a:pt x="119550" y="99280"/>
                  </a:lnTo>
                  <a:lnTo>
                    <a:pt x="119191" y="92949"/>
                  </a:lnTo>
                  <a:lnTo>
                    <a:pt x="118742" y="86762"/>
                  </a:lnTo>
                  <a:lnTo>
                    <a:pt x="118247" y="80863"/>
                  </a:lnTo>
                  <a:lnTo>
                    <a:pt x="117708" y="75251"/>
                  </a:lnTo>
                  <a:lnTo>
                    <a:pt x="117034" y="69784"/>
                  </a:lnTo>
                  <a:lnTo>
                    <a:pt x="116226" y="64604"/>
                  </a:lnTo>
                  <a:lnTo>
                    <a:pt x="115372" y="59712"/>
                  </a:lnTo>
                  <a:lnTo>
                    <a:pt x="114473" y="54964"/>
                  </a:lnTo>
                  <a:lnTo>
                    <a:pt x="113485" y="50503"/>
                  </a:lnTo>
                  <a:lnTo>
                    <a:pt x="112317" y="46187"/>
                  </a:lnTo>
                  <a:lnTo>
                    <a:pt x="111194" y="42014"/>
                  </a:lnTo>
                  <a:lnTo>
                    <a:pt x="109981" y="38273"/>
                  </a:lnTo>
                  <a:lnTo>
                    <a:pt x="108678" y="34676"/>
                  </a:lnTo>
                  <a:lnTo>
                    <a:pt x="107330" y="31079"/>
                  </a:lnTo>
                  <a:lnTo>
                    <a:pt x="105892" y="27769"/>
                  </a:lnTo>
                  <a:lnTo>
                    <a:pt x="104410" y="24748"/>
                  </a:lnTo>
                  <a:lnTo>
                    <a:pt x="102792" y="21870"/>
                  </a:lnTo>
                  <a:lnTo>
                    <a:pt x="101220" y="19136"/>
                  </a:lnTo>
                  <a:lnTo>
                    <a:pt x="99558" y="16546"/>
                  </a:lnTo>
                  <a:lnTo>
                    <a:pt x="97806" y="14244"/>
                  </a:lnTo>
                  <a:lnTo>
                    <a:pt x="96008" y="12086"/>
                  </a:lnTo>
                  <a:lnTo>
                    <a:pt x="94122" y="10071"/>
                  </a:lnTo>
                  <a:lnTo>
                    <a:pt x="92280" y="8057"/>
                  </a:lnTo>
                  <a:lnTo>
                    <a:pt x="90303" y="6474"/>
                  </a:lnTo>
                  <a:lnTo>
                    <a:pt x="88326" y="4892"/>
                  </a:lnTo>
                  <a:lnTo>
                    <a:pt x="86304" y="3453"/>
                  </a:lnTo>
                  <a:lnTo>
                    <a:pt x="84238" y="2158"/>
                  </a:lnTo>
                  <a:lnTo>
                    <a:pt x="82081" y="1007"/>
                  </a:lnTo>
                  <a:lnTo>
                    <a:pt x="79880" y="0"/>
                  </a:lnTo>
                  <a:lnTo>
                    <a:pt x="79880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íṡľíḍè-任意多边形: 形状 26"/>
            <p:cNvSpPr/>
            <p:nvPr/>
          </p:nvSpPr>
          <p:spPr>
            <a:xfrm>
              <a:off x="974120" y="1117600"/>
              <a:ext cx="361415" cy="3614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99"/>
                  </a:moveTo>
                  <a:lnTo>
                    <a:pt x="120000" y="59999"/>
                  </a:lnTo>
                  <a:lnTo>
                    <a:pt x="119902" y="63029"/>
                  </a:lnTo>
                  <a:lnTo>
                    <a:pt x="119609" y="66156"/>
                  </a:lnTo>
                  <a:lnTo>
                    <a:pt x="119218" y="69185"/>
                  </a:lnTo>
                  <a:lnTo>
                    <a:pt x="118730" y="72117"/>
                  </a:lnTo>
                  <a:lnTo>
                    <a:pt x="118047" y="75048"/>
                  </a:lnTo>
                  <a:lnTo>
                    <a:pt x="117266" y="77882"/>
                  </a:lnTo>
                  <a:lnTo>
                    <a:pt x="116289" y="80716"/>
                  </a:lnTo>
                  <a:lnTo>
                    <a:pt x="115215" y="83355"/>
                  </a:lnTo>
                  <a:lnTo>
                    <a:pt x="113946" y="85993"/>
                  </a:lnTo>
                  <a:lnTo>
                    <a:pt x="112676" y="88631"/>
                  </a:lnTo>
                  <a:lnTo>
                    <a:pt x="111310" y="91074"/>
                  </a:lnTo>
                  <a:lnTo>
                    <a:pt x="109650" y="93615"/>
                  </a:lnTo>
                  <a:lnTo>
                    <a:pt x="107990" y="95863"/>
                  </a:lnTo>
                  <a:lnTo>
                    <a:pt x="106232" y="98208"/>
                  </a:lnTo>
                  <a:lnTo>
                    <a:pt x="104279" y="100358"/>
                  </a:lnTo>
                  <a:lnTo>
                    <a:pt x="102327" y="102410"/>
                  </a:lnTo>
                  <a:lnTo>
                    <a:pt x="100276" y="104462"/>
                  </a:lnTo>
                  <a:lnTo>
                    <a:pt x="98030" y="106319"/>
                  </a:lnTo>
                  <a:lnTo>
                    <a:pt x="95882" y="108175"/>
                  </a:lnTo>
                  <a:lnTo>
                    <a:pt x="93539" y="109739"/>
                  </a:lnTo>
                  <a:lnTo>
                    <a:pt x="91098" y="111302"/>
                  </a:lnTo>
                  <a:lnTo>
                    <a:pt x="88462" y="112768"/>
                  </a:lnTo>
                  <a:lnTo>
                    <a:pt x="85923" y="114136"/>
                  </a:lnTo>
                  <a:lnTo>
                    <a:pt x="83287" y="115211"/>
                  </a:lnTo>
                  <a:lnTo>
                    <a:pt x="80553" y="116384"/>
                  </a:lnTo>
                  <a:lnTo>
                    <a:pt x="77721" y="117361"/>
                  </a:lnTo>
                  <a:lnTo>
                    <a:pt x="74890" y="118045"/>
                  </a:lnTo>
                  <a:lnTo>
                    <a:pt x="72058" y="118827"/>
                  </a:lnTo>
                  <a:lnTo>
                    <a:pt x="69031" y="119315"/>
                  </a:lnTo>
                  <a:lnTo>
                    <a:pt x="66102" y="119706"/>
                  </a:lnTo>
                  <a:lnTo>
                    <a:pt x="63075" y="119902"/>
                  </a:lnTo>
                  <a:lnTo>
                    <a:pt x="59951" y="119999"/>
                  </a:lnTo>
                  <a:lnTo>
                    <a:pt x="59951" y="119999"/>
                  </a:lnTo>
                  <a:lnTo>
                    <a:pt x="56924" y="119902"/>
                  </a:lnTo>
                  <a:lnTo>
                    <a:pt x="53897" y="119706"/>
                  </a:lnTo>
                  <a:lnTo>
                    <a:pt x="50772" y="119315"/>
                  </a:lnTo>
                  <a:lnTo>
                    <a:pt x="47843" y="118827"/>
                  </a:lnTo>
                  <a:lnTo>
                    <a:pt x="44914" y="118045"/>
                  </a:lnTo>
                  <a:lnTo>
                    <a:pt x="42082" y="117361"/>
                  </a:lnTo>
                  <a:lnTo>
                    <a:pt x="39251" y="116384"/>
                  </a:lnTo>
                  <a:lnTo>
                    <a:pt x="36615" y="115211"/>
                  </a:lnTo>
                  <a:lnTo>
                    <a:pt x="33978" y="114136"/>
                  </a:lnTo>
                  <a:lnTo>
                    <a:pt x="31342" y="112768"/>
                  </a:lnTo>
                  <a:lnTo>
                    <a:pt x="28901" y="111302"/>
                  </a:lnTo>
                  <a:lnTo>
                    <a:pt x="26460" y="109739"/>
                  </a:lnTo>
                  <a:lnTo>
                    <a:pt x="24117" y="108175"/>
                  </a:lnTo>
                  <a:lnTo>
                    <a:pt x="21773" y="106319"/>
                  </a:lnTo>
                  <a:lnTo>
                    <a:pt x="19723" y="104462"/>
                  </a:lnTo>
                  <a:lnTo>
                    <a:pt x="17575" y="102410"/>
                  </a:lnTo>
                  <a:lnTo>
                    <a:pt x="15524" y="100358"/>
                  </a:lnTo>
                  <a:lnTo>
                    <a:pt x="13669" y="98208"/>
                  </a:lnTo>
                  <a:lnTo>
                    <a:pt x="11814" y="95863"/>
                  </a:lnTo>
                  <a:lnTo>
                    <a:pt x="10252" y="93615"/>
                  </a:lnTo>
                  <a:lnTo>
                    <a:pt x="8689" y="91074"/>
                  </a:lnTo>
                  <a:lnTo>
                    <a:pt x="7225" y="88631"/>
                  </a:lnTo>
                  <a:lnTo>
                    <a:pt x="5858" y="85993"/>
                  </a:lnTo>
                  <a:lnTo>
                    <a:pt x="4784" y="83355"/>
                  </a:lnTo>
                  <a:lnTo>
                    <a:pt x="3612" y="80716"/>
                  </a:lnTo>
                  <a:lnTo>
                    <a:pt x="2636" y="77882"/>
                  </a:lnTo>
                  <a:lnTo>
                    <a:pt x="1952" y="75048"/>
                  </a:lnTo>
                  <a:lnTo>
                    <a:pt x="1171" y="72117"/>
                  </a:lnTo>
                  <a:lnTo>
                    <a:pt x="683" y="69185"/>
                  </a:lnTo>
                  <a:lnTo>
                    <a:pt x="292" y="66156"/>
                  </a:lnTo>
                  <a:lnTo>
                    <a:pt x="97" y="63029"/>
                  </a:lnTo>
                  <a:lnTo>
                    <a:pt x="0" y="59999"/>
                  </a:lnTo>
                  <a:lnTo>
                    <a:pt x="0" y="59999"/>
                  </a:lnTo>
                  <a:lnTo>
                    <a:pt x="97" y="56970"/>
                  </a:lnTo>
                  <a:lnTo>
                    <a:pt x="292" y="53843"/>
                  </a:lnTo>
                  <a:lnTo>
                    <a:pt x="683" y="50912"/>
                  </a:lnTo>
                  <a:lnTo>
                    <a:pt x="1171" y="47882"/>
                  </a:lnTo>
                  <a:lnTo>
                    <a:pt x="1952" y="45048"/>
                  </a:lnTo>
                  <a:lnTo>
                    <a:pt x="2636" y="42117"/>
                  </a:lnTo>
                  <a:lnTo>
                    <a:pt x="3612" y="39381"/>
                  </a:lnTo>
                  <a:lnTo>
                    <a:pt x="4784" y="36644"/>
                  </a:lnTo>
                  <a:lnTo>
                    <a:pt x="5858" y="34006"/>
                  </a:lnTo>
                  <a:lnTo>
                    <a:pt x="7225" y="31465"/>
                  </a:lnTo>
                  <a:lnTo>
                    <a:pt x="8689" y="28925"/>
                  </a:lnTo>
                  <a:lnTo>
                    <a:pt x="10252" y="26384"/>
                  </a:lnTo>
                  <a:lnTo>
                    <a:pt x="11814" y="24136"/>
                  </a:lnTo>
                  <a:lnTo>
                    <a:pt x="13669" y="21889"/>
                  </a:lnTo>
                  <a:lnTo>
                    <a:pt x="15524" y="19739"/>
                  </a:lnTo>
                  <a:lnTo>
                    <a:pt x="17575" y="17589"/>
                  </a:lnTo>
                  <a:lnTo>
                    <a:pt x="19723" y="15635"/>
                  </a:lnTo>
                  <a:lnTo>
                    <a:pt x="21773" y="13680"/>
                  </a:lnTo>
                  <a:lnTo>
                    <a:pt x="24117" y="12019"/>
                  </a:lnTo>
                  <a:lnTo>
                    <a:pt x="26460" y="10260"/>
                  </a:lnTo>
                  <a:lnTo>
                    <a:pt x="28901" y="8697"/>
                  </a:lnTo>
                  <a:lnTo>
                    <a:pt x="31342" y="7231"/>
                  </a:lnTo>
                  <a:lnTo>
                    <a:pt x="33978" y="5960"/>
                  </a:lnTo>
                  <a:lnTo>
                    <a:pt x="36615" y="4788"/>
                  </a:lnTo>
                  <a:lnTo>
                    <a:pt x="39251" y="3615"/>
                  </a:lnTo>
                  <a:lnTo>
                    <a:pt x="42082" y="2638"/>
                  </a:lnTo>
                  <a:lnTo>
                    <a:pt x="44914" y="1954"/>
                  </a:lnTo>
                  <a:lnTo>
                    <a:pt x="47843" y="1172"/>
                  </a:lnTo>
                  <a:lnTo>
                    <a:pt x="50772" y="684"/>
                  </a:lnTo>
                  <a:lnTo>
                    <a:pt x="53897" y="293"/>
                  </a:lnTo>
                  <a:lnTo>
                    <a:pt x="56924" y="97"/>
                  </a:lnTo>
                  <a:lnTo>
                    <a:pt x="59951" y="0"/>
                  </a:lnTo>
                  <a:lnTo>
                    <a:pt x="59951" y="0"/>
                  </a:lnTo>
                  <a:lnTo>
                    <a:pt x="63075" y="97"/>
                  </a:lnTo>
                  <a:lnTo>
                    <a:pt x="66102" y="293"/>
                  </a:lnTo>
                  <a:lnTo>
                    <a:pt x="69031" y="684"/>
                  </a:lnTo>
                  <a:lnTo>
                    <a:pt x="72058" y="1172"/>
                  </a:lnTo>
                  <a:lnTo>
                    <a:pt x="74890" y="1954"/>
                  </a:lnTo>
                  <a:lnTo>
                    <a:pt x="77721" y="2638"/>
                  </a:lnTo>
                  <a:lnTo>
                    <a:pt x="80553" y="3615"/>
                  </a:lnTo>
                  <a:lnTo>
                    <a:pt x="83287" y="4788"/>
                  </a:lnTo>
                  <a:lnTo>
                    <a:pt x="85923" y="5960"/>
                  </a:lnTo>
                  <a:lnTo>
                    <a:pt x="88462" y="7231"/>
                  </a:lnTo>
                  <a:lnTo>
                    <a:pt x="91098" y="8697"/>
                  </a:lnTo>
                  <a:lnTo>
                    <a:pt x="93539" y="10260"/>
                  </a:lnTo>
                  <a:lnTo>
                    <a:pt x="95882" y="12019"/>
                  </a:lnTo>
                  <a:lnTo>
                    <a:pt x="98030" y="13680"/>
                  </a:lnTo>
                  <a:lnTo>
                    <a:pt x="100276" y="15635"/>
                  </a:lnTo>
                  <a:lnTo>
                    <a:pt x="102327" y="17589"/>
                  </a:lnTo>
                  <a:lnTo>
                    <a:pt x="104279" y="19739"/>
                  </a:lnTo>
                  <a:lnTo>
                    <a:pt x="106232" y="21889"/>
                  </a:lnTo>
                  <a:lnTo>
                    <a:pt x="107990" y="24136"/>
                  </a:lnTo>
                  <a:lnTo>
                    <a:pt x="109650" y="26384"/>
                  </a:lnTo>
                  <a:lnTo>
                    <a:pt x="111310" y="28925"/>
                  </a:lnTo>
                  <a:lnTo>
                    <a:pt x="112676" y="31465"/>
                  </a:lnTo>
                  <a:lnTo>
                    <a:pt x="113946" y="34006"/>
                  </a:lnTo>
                  <a:lnTo>
                    <a:pt x="115215" y="36644"/>
                  </a:lnTo>
                  <a:lnTo>
                    <a:pt x="116289" y="39381"/>
                  </a:lnTo>
                  <a:lnTo>
                    <a:pt x="117266" y="42117"/>
                  </a:lnTo>
                  <a:lnTo>
                    <a:pt x="118047" y="45048"/>
                  </a:lnTo>
                  <a:lnTo>
                    <a:pt x="118730" y="47882"/>
                  </a:lnTo>
                  <a:lnTo>
                    <a:pt x="119218" y="50912"/>
                  </a:lnTo>
                  <a:lnTo>
                    <a:pt x="119609" y="53843"/>
                  </a:lnTo>
                  <a:lnTo>
                    <a:pt x="119902" y="56970"/>
                  </a:lnTo>
                  <a:lnTo>
                    <a:pt x="120000" y="59999"/>
                  </a:lnTo>
                  <a:lnTo>
                    <a:pt x="120000" y="5999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íṡľíḍè-矩形: 圆角 27"/>
          <p:cNvSpPr/>
          <p:nvPr/>
        </p:nvSpPr>
        <p:spPr>
          <a:xfrm>
            <a:off x="2769853" y="2022206"/>
            <a:ext cx="3441110" cy="458814"/>
          </a:xfrm>
          <a:prstGeom prst="roundRect">
            <a:avLst>
              <a:gd name="adj" fmla="val 50000"/>
            </a:avLst>
          </a:prstGeom>
          <a:solidFill>
            <a:srgbClr val="4AA6C9"/>
          </a:solidFill>
          <a:ln>
            <a:noFill/>
          </a:ln>
        </p:spPr>
        <p:txBody>
          <a:bodyPr wrap="none" lIns="91425" tIns="45700" rIns="91425" bIns="45700" anchor="ctr" anchorCtr="0">
            <a:noAutofit/>
          </a:bodyPr>
          <a:lstStyle/>
          <a:p>
            <a:pPr lvl="0" algn="ctr"/>
            <a:r>
              <a:rPr lang="zh-CN" altLang="en-US" dirty="0">
                <a:solidFill>
                  <a:schemeClr val="l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组长：仇春波 </a:t>
            </a:r>
            <a:endParaRPr lang="zh-CN" altLang="en-US" dirty="0">
              <a:solidFill>
                <a:schemeClr val="l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íṡľíḍè-矩形: 圆角 28"/>
          <p:cNvSpPr/>
          <p:nvPr/>
        </p:nvSpPr>
        <p:spPr>
          <a:xfrm>
            <a:off x="2769853" y="3368023"/>
            <a:ext cx="4082260" cy="612722"/>
          </a:xfrm>
          <a:prstGeom prst="roundRect">
            <a:avLst>
              <a:gd name="adj" fmla="val 50000"/>
            </a:avLst>
          </a:prstGeom>
          <a:solidFill>
            <a:srgbClr val="2C9C93"/>
          </a:solidFill>
          <a:ln>
            <a:noFill/>
          </a:ln>
        </p:spPr>
        <p:txBody>
          <a:bodyPr wrap="none" lIns="91425" tIns="45700" rIns="91425" bIns="45700" anchor="ctr" anchorCtr="0">
            <a:noAutofit/>
          </a:bodyPr>
          <a:lstStyle/>
          <a:p>
            <a:pPr lvl="0" algn="ctr"/>
            <a:r>
              <a:rPr lang="zh-CN" altLang="en-US" dirty="0">
                <a:solidFill>
                  <a:schemeClr val="l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协调员</a:t>
            </a:r>
            <a:r>
              <a:rPr lang="en-US" altLang="zh-CN" dirty="0">
                <a:solidFill>
                  <a:schemeClr val="l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dirty="0">
                <a:solidFill>
                  <a:schemeClr val="l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秘书： 陈洁</a:t>
            </a:r>
            <a:endParaRPr lang="zh-CN" altLang="en-US" dirty="0">
              <a:solidFill>
                <a:schemeClr val="l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52569" y="4887089"/>
            <a:ext cx="1355106" cy="448164"/>
            <a:chOff x="617736" y="3325396"/>
            <a:chExt cx="1355106" cy="448164"/>
          </a:xfrm>
        </p:grpSpPr>
        <p:grpSp>
          <p:nvGrpSpPr>
            <p:cNvPr id="32" name="组合 31"/>
            <p:cNvGrpSpPr/>
            <p:nvPr/>
          </p:nvGrpSpPr>
          <p:grpSpPr>
            <a:xfrm>
              <a:off x="1020634" y="3325396"/>
              <a:ext cx="549310" cy="448164"/>
              <a:chOff x="3112799" y="2067558"/>
              <a:chExt cx="418132" cy="341140"/>
            </a:xfrm>
          </p:grpSpPr>
          <p:sp>
            <p:nvSpPr>
              <p:cNvPr id="55" name="íṡľíḍè-任意多边形: 形状 52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íṡľíḍè-任意多边形: 形状 53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17736" y="3444844"/>
              <a:ext cx="402898" cy="328710"/>
              <a:chOff x="3112799" y="2067558"/>
              <a:chExt cx="418132" cy="341140"/>
            </a:xfrm>
          </p:grpSpPr>
          <p:sp>
            <p:nvSpPr>
              <p:cNvPr id="53" name="íṡľíḍè-任意多边形: 形状 50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íṡľíḍè-任意多边形: 形状 51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1569944" y="3444844"/>
              <a:ext cx="402898" cy="328710"/>
              <a:chOff x="3112799" y="2067558"/>
              <a:chExt cx="418132" cy="341140"/>
            </a:xfrm>
          </p:grpSpPr>
          <p:sp>
            <p:nvSpPr>
              <p:cNvPr id="51" name="íṡľíḍè-任意多边形: 形状 48"/>
              <p:cNvSpPr/>
              <p:nvPr/>
            </p:nvSpPr>
            <p:spPr>
              <a:xfrm>
                <a:off x="3112799" y="2278502"/>
                <a:ext cx="418132" cy="1301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9880" y="0"/>
                    </a:moveTo>
                    <a:lnTo>
                      <a:pt x="66447" y="84172"/>
                    </a:lnTo>
                    <a:lnTo>
                      <a:pt x="64335" y="29352"/>
                    </a:lnTo>
                    <a:lnTo>
                      <a:pt x="67660" y="20719"/>
                    </a:lnTo>
                    <a:lnTo>
                      <a:pt x="52250" y="20719"/>
                    </a:lnTo>
                    <a:lnTo>
                      <a:pt x="55574" y="29352"/>
                    </a:lnTo>
                    <a:lnTo>
                      <a:pt x="53508" y="84172"/>
                    </a:lnTo>
                    <a:lnTo>
                      <a:pt x="40119" y="0"/>
                    </a:lnTo>
                    <a:lnTo>
                      <a:pt x="40119" y="0"/>
                    </a:lnTo>
                    <a:lnTo>
                      <a:pt x="37918" y="1007"/>
                    </a:lnTo>
                    <a:lnTo>
                      <a:pt x="35761" y="2158"/>
                    </a:lnTo>
                    <a:lnTo>
                      <a:pt x="33695" y="3453"/>
                    </a:lnTo>
                    <a:lnTo>
                      <a:pt x="31628" y="4892"/>
                    </a:lnTo>
                    <a:lnTo>
                      <a:pt x="29651" y="6474"/>
                    </a:lnTo>
                    <a:lnTo>
                      <a:pt x="27719" y="8057"/>
                    </a:lnTo>
                    <a:lnTo>
                      <a:pt x="25788" y="10071"/>
                    </a:lnTo>
                    <a:lnTo>
                      <a:pt x="23991" y="12086"/>
                    </a:lnTo>
                    <a:lnTo>
                      <a:pt x="22193" y="14244"/>
                    </a:lnTo>
                    <a:lnTo>
                      <a:pt x="20441" y="16546"/>
                    </a:lnTo>
                    <a:lnTo>
                      <a:pt x="18734" y="19136"/>
                    </a:lnTo>
                    <a:lnTo>
                      <a:pt x="17117" y="21870"/>
                    </a:lnTo>
                    <a:lnTo>
                      <a:pt x="15589" y="24748"/>
                    </a:lnTo>
                    <a:lnTo>
                      <a:pt x="14062" y="27769"/>
                    </a:lnTo>
                    <a:lnTo>
                      <a:pt x="12669" y="31223"/>
                    </a:lnTo>
                    <a:lnTo>
                      <a:pt x="11321" y="34676"/>
                    </a:lnTo>
                    <a:lnTo>
                      <a:pt x="9973" y="38273"/>
                    </a:lnTo>
                    <a:lnTo>
                      <a:pt x="8760" y="42014"/>
                    </a:lnTo>
                    <a:lnTo>
                      <a:pt x="7592" y="46187"/>
                    </a:lnTo>
                    <a:lnTo>
                      <a:pt x="6514" y="50503"/>
                    </a:lnTo>
                    <a:lnTo>
                      <a:pt x="5481" y="54964"/>
                    </a:lnTo>
                    <a:lnTo>
                      <a:pt x="4582" y="59712"/>
                    </a:lnTo>
                    <a:lnTo>
                      <a:pt x="3773" y="64604"/>
                    </a:lnTo>
                    <a:lnTo>
                      <a:pt x="2965" y="69784"/>
                    </a:lnTo>
                    <a:lnTo>
                      <a:pt x="2291" y="75251"/>
                    </a:lnTo>
                    <a:lnTo>
                      <a:pt x="1662" y="80863"/>
                    </a:lnTo>
                    <a:lnTo>
                      <a:pt x="1168" y="86762"/>
                    </a:lnTo>
                    <a:lnTo>
                      <a:pt x="763" y="92949"/>
                    </a:lnTo>
                    <a:lnTo>
                      <a:pt x="449" y="99280"/>
                    </a:lnTo>
                    <a:lnTo>
                      <a:pt x="224" y="105899"/>
                    </a:lnTo>
                    <a:lnTo>
                      <a:pt x="44" y="112805"/>
                    </a:lnTo>
                    <a:lnTo>
                      <a:pt x="0" y="119999"/>
                    </a:lnTo>
                    <a:lnTo>
                      <a:pt x="120000" y="119999"/>
                    </a:lnTo>
                    <a:lnTo>
                      <a:pt x="120000" y="119999"/>
                    </a:lnTo>
                    <a:lnTo>
                      <a:pt x="119955" y="112805"/>
                    </a:lnTo>
                    <a:lnTo>
                      <a:pt x="119775" y="105899"/>
                    </a:lnTo>
                    <a:lnTo>
                      <a:pt x="119550" y="99280"/>
                    </a:lnTo>
                    <a:lnTo>
                      <a:pt x="119191" y="92949"/>
                    </a:lnTo>
                    <a:lnTo>
                      <a:pt x="118742" y="86762"/>
                    </a:lnTo>
                    <a:lnTo>
                      <a:pt x="118247" y="80863"/>
                    </a:lnTo>
                    <a:lnTo>
                      <a:pt x="117708" y="75251"/>
                    </a:lnTo>
                    <a:lnTo>
                      <a:pt x="117034" y="69784"/>
                    </a:lnTo>
                    <a:lnTo>
                      <a:pt x="116226" y="64604"/>
                    </a:lnTo>
                    <a:lnTo>
                      <a:pt x="115372" y="59712"/>
                    </a:lnTo>
                    <a:lnTo>
                      <a:pt x="114473" y="54964"/>
                    </a:lnTo>
                    <a:lnTo>
                      <a:pt x="113485" y="50503"/>
                    </a:lnTo>
                    <a:lnTo>
                      <a:pt x="112317" y="46187"/>
                    </a:lnTo>
                    <a:lnTo>
                      <a:pt x="111194" y="42014"/>
                    </a:lnTo>
                    <a:lnTo>
                      <a:pt x="109981" y="38273"/>
                    </a:lnTo>
                    <a:lnTo>
                      <a:pt x="108678" y="34676"/>
                    </a:lnTo>
                    <a:lnTo>
                      <a:pt x="107330" y="31079"/>
                    </a:lnTo>
                    <a:lnTo>
                      <a:pt x="105892" y="27769"/>
                    </a:lnTo>
                    <a:lnTo>
                      <a:pt x="104410" y="24748"/>
                    </a:lnTo>
                    <a:lnTo>
                      <a:pt x="102792" y="21870"/>
                    </a:lnTo>
                    <a:lnTo>
                      <a:pt x="101220" y="19136"/>
                    </a:lnTo>
                    <a:lnTo>
                      <a:pt x="99558" y="16546"/>
                    </a:lnTo>
                    <a:lnTo>
                      <a:pt x="97806" y="14244"/>
                    </a:lnTo>
                    <a:lnTo>
                      <a:pt x="96008" y="12086"/>
                    </a:lnTo>
                    <a:lnTo>
                      <a:pt x="94122" y="10071"/>
                    </a:lnTo>
                    <a:lnTo>
                      <a:pt x="92280" y="8057"/>
                    </a:lnTo>
                    <a:lnTo>
                      <a:pt x="90303" y="6474"/>
                    </a:lnTo>
                    <a:lnTo>
                      <a:pt x="88326" y="4892"/>
                    </a:lnTo>
                    <a:lnTo>
                      <a:pt x="86304" y="3453"/>
                    </a:lnTo>
                    <a:lnTo>
                      <a:pt x="84238" y="2158"/>
                    </a:lnTo>
                    <a:lnTo>
                      <a:pt x="82081" y="1007"/>
                    </a:lnTo>
                    <a:lnTo>
                      <a:pt x="79880" y="0"/>
                    </a:lnTo>
                    <a:lnTo>
                      <a:pt x="79880" y="0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íṡľíḍè-任意多边形: 形状 49"/>
              <p:cNvSpPr/>
              <p:nvPr/>
            </p:nvSpPr>
            <p:spPr>
              <a:xfrm>
                <a:off x="3225468" y="2067558"/>
                <a:ext cx="192790" cy="1927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999"/>
                    </a:moveTo>
                    <a:lnTo>
                      <a:pt x="120000" y="59999"/>
                    </a:lnTo>
                    <a:lnTo>
                      <a:pt x="119902" y="63029"/>
                    </a:lnTo>
                    <a:lnTo>
                      <a:pt x="119609" y="66156"/>
                    </a:lnTo>
                    <a:lnTo>
                      <a:pt x="119218" y="69185"/>
                    </a:lnTo>
                    <a:lnTo>
                      <a:pt x="118730" y="72117"/>
                    </a:lnTo>
                    <a:lnTo>
                      <a:pt x="118047" y="75048"/>
                    </a:lnTo>
                    <a:lnTo>
                      <a:pt x="117266" y="77882"/>
                    </a:lnTo>
                    <a:lnTo>
                      <a:pt x="116289" y="80716"/>
                    </a:lnTo>
                    <a:lnTo>
                      <a:pt x="115215" y="83355"/>
                    </a:lnTo>
                    <a:lnTo>
                      <a:pt x="113946" y="85993"/>
                    </a:lnTo>
                    <a:lnTo>
                      <a:pt x="112676" y="88631"/>
                    </a:lnTo>
                    <a:lnTo>
                      <a:pt x="111310" y="91074"/>
                    </a:lnTo>
                    <a:lnTo>
                      <a:pt x="109650" y="93615"/>
                    </a:lnTo>
                    <a:lnTo>
                      <a:pt x="107990" y="95863"/>
                    </a:lnTo>
                    <a:lnTo>
                      <a:pt x="106232" y="98208"/>
                    </a:lnTo>
                    <a:lnTo>
                      <a:pt x="104279" y="100358"/>
                    </a:lnTo>
                    <a:lnTo>
                      <a:pt x="102327" y="102410"/>
                    </a:lnTo>
                    <a:lnTo>
                      <a:pt x="100276" y="104462"/>
                    </a:lnTo>
                    <a:lnTo>
                      <a:pt x="98030" y="106319"/>
                    </a:lnTo>
                    <a:lnTo>
                      <a:pt x="95882" y="108175"/>
                    </a:lnTo>
                    <a:lnTo>
                      <a:pt x="93539" y="109739"/>
                    </a:lnTo>
                    <a:lnTo>
                      <a:pt x="91098" y="111302"/>
                    </a:lnTo>
                    <a:lnTo>
                      <a:pt x="88462" y="112768"/>
                    </a:lnTo>
                    <a:lnTo>
                      <a:pt x="85923" y="114136"/>
                    </a:lnTo>
                    <a:lnTo>
                      <a:pt x="83287" y="115211"/>
                    </a:lnTo>
                    <a:lnTo>
                      <a:pt x="80553" y="116384"/>
                    </a:lnTo>
                    <a:lnTo>
                      <a:pt x="77721" y="117361"/>
                    </a:lnTo>
                    <a:lnTo>
                      <a:pt x="74890" y="118045"/>
                    </a:lnTo>
                    <a:lnTo>
                      <a:pt x="72058" y="118827"/>
                    </a:lnTo>
                    <a:lnTo>
                      <a:pt x="69031" y="119315"/>
                    </a:lnTo>
                    <a:lnTo>
                      <a:pt x="66102" y="119706"/>
                    </a:lnTo>
                    <a:lnTo>
                      <a:pt x="63075" y="119902"/>
                    </a:lnTo>
                    <a:lnTo>
                      <a:pt x="59951" y="119999"/>
                    </a:lnTo>
                    <a:lnTo>
                      <a:pt x="59951" y="119999"/>
                    </a:lnTo>
                    <a:lnTo>
                      <a:pt x="56924" y="119902"/>
                    </a:lnTo>
                    <a:lnTo>
                      <a:pt x="53897" y="119706"/>
                    </a:lnTo>
                    <a:lnTo>
                      <a:pt x="50772" y="119315"/>
                    </a:lnTo>
                    <a:lnTo>
                      <a:pt x="47843" y="118827"/>
                    </a:lnTo>
                    <a:lnTo>
                      <a:pt x="44914" y="118045"/>
                    </a:lnTo>
                    <a:lnTo>
                      <a:pt x="42082" y="117361"/>
                    </a:lnTo>
                    <a:lnTo>
                      <a:pt x="39251" y="116384"/>
                    </a:lnTo>
                    <a:lnTo>
                      <a:pt x="36615" y="115211"/>
                    </a:lnTo>
                    <a:lnTo>
                      <a:pt x="33978" y="114136"/>
                    </a:lnTo>
                    <a:lnTo>
                      <a:pt x="31342" y="112768"/>
                    </a:lnTo>
                    <a:lnTo>
                      <a:pt x="28901" y="111302"/>
                    </a:lnTo>
                    <a:lnTo>
                      <a:pt x="26460" y="109739"/>
                    </a:lnTo>
                    <a:lnTo>
                      <a:pt x="24117" y="108175"/>
                    </a:lnTo>
                    <a:lnTo>
                      <a:pt x="21773" y="106319"/>
                    </a:lnTo>
                    <a:lnTo>
                      <a:pt x="19723" y="104462"/>
                    </a:lnTo>
                    <a:lnTo>
                      <a:pt x="17575" y="102410"/>
                    </a:lnTo>
                    <a:lnTo>
                      <a:pt x="15524" y="100358"/>
                    </a:lnTo>
                    <a:lnTo>
                      <a:pt x="13669" y="98208"/>
                    </a:lnTo>
                    <a:lnTo>
                      <a:pt x="11814" y="95863"/>
                    </a:lnTo>
                    <a:lnTo>
                      <a:pt x="10252" y="93615"/>
                    </a:lnTo>
                    <a:lnTo>
                      <a:pt x="8689" y="91074"/>
                    </a:lnTo>
                    <a:lnTo>
                      <a:pt x="7225" y="88631"/>
                    </a:lnTo>
                    <a:lnTo>
                      <a:pt x="5858" y="85993"/>
                    </a:lnTo>
                    <a:lnTo>
                      <a:pt x="4784" y="83355"/>
                    </a:lnTo>
                    <a:lnTo>
                      <a:pt x="3612" y="80716"/>
                    </a:lnTo>
                    <a:lnTo>
                      <a:pt x="2636" y="77882"/>
                    </a:lnTo>
                    <a:lnTo>
                      <a:pt x="1952" y="75048"/>
                    </a:lnTo>
                    <a:lnTo>
                      <a:pt x="1171" y="72117"/>
                    </a:lnTo>
                    <a:lnTo>
                      <a:pt x="683" y="69185"/>
                    </a:lnTo>
                    <a:lnTo>
                      <a:pt x="292" y="66156"/>
                    </a:lnTo>
                    <a:lnTo>
                      <a:pt x="97" y="63029"/>
                    </a:lnTo>
                    <a:lnTo>
                      <a:pt x="0" y="59999"/>
                    </a:lnTo>
                    <a:lnTo>
                      <a:pt x="0" y="59999"/>
                    </a:lnTo>
                    <a:lnTo>
                      <a:pt x="97" y="56970"/>
                    </a:lnTo>
                    <a:lnTo>
                      <a:pt x="292" y="53843"/>
                    </a:lnTo>
                    <a:lnTo>
                      <a:pt x="683" y="50912"/>
                    </a:lnTo>
                    <a:lnTo>
                      <a:pt x="1171" y="47882"/>
                    </a:lnTo>
                    <a:lnTo>
                      <a:pt x="1952" y="45048"/>
                    </a:lnTo>
                    <a:lnTo>
                      <a:pt x="2636" y="42117"/>
                    </a:lnTo>
                    <a:lnTo>
                      <a:pt x="3612" y="39381"/>
                    </a:lnTo>
                    <a:lnTo>
                      <a:pt x="4784" y="36644"/>
                    </a:lnTo>
                    <a:lnTo>
                      <a:pt x="5858" y="34006"/>
                    </a:lnTo>
                    <a:lnTo>
                      <a:pt x="7225" y="31465"/>
                    </a:lnTo>
                    <a:lnTo>
                      <a:pt x="8689" y="28925"/>
                    </a:lnTo>
                    <a:lnTo>
                      <a:pt x="10252" y="26384"/>
                    </a:lnTo>
                    <a:lnTo>
                      <a:pt x="11814" y="24136"/>
                    </a:lnTo>
                    <a:lnTo>
                      <a:pt x="13669" y="21889"/>
                    </a:lnTo>
                    <a:lnTo>
                      <a:pt x="15524" y="19739"/>
                    </a:lnTo>
                    <a:lnTo>
                      <a:pt x="17575" y="17589"/>
                    </a:lnTo>
                    <a:lnTo>
                      <a:pt x="19723" y="15635"/>
                    </a:lnTo>
                    <a:lnTo>
                      <a:pt x="21773" y="13680"/>
                    </a:lnTo>
                    <a:lnTo>
                      <a:pt x="24117" y="12019"/>
                    </a:lnTo>
                    <a:lnTo>
                      <a:pt x="26460" y="10260"/>
                    </a:lnTo>
                    <a:lnTo>
                      <a:pt x="28901" y="8697"/>
                    </a:lnTo>
                    <a:lnTo>
                      <a:pt x="31342" y="7231"/>
                    </a:lnTo>
                    <a:lnTo>
                      <a:pt x="33978" y="5960"/>
                    </a:lnTo>
                    <a:lnTo>
                      <a:pt x="36615" y="4788"/>
                    </a:lnTo>
                    <a:lnTo>
                      <a:pt x="39251" y="3615"/>
                    </a:lnTo>
                    <a:lnTo>
                      <a:pt x="42082" y="2638"/>
                    </a:lnTo>
                    <a:lnTo>
                      <a:pt x="44914" y="1954"/>
                    </a:lnTo>
                    <a:lnTo>
                      <a:pt x="47843" y="1172"/>
                    </a:lnTo>
                    <a:lnTo>
                      <a:pt x="50772" y="684"/>
                    </a:lnTo>
                    <a:lnTo>
                      <a:pt x="53897" y="293"/>
                    </a:lnTo>
                    <a:lnTo>
                      <a:pt x="56924" y="97"/>
                    </a:lnTo>
                    <a:lnTo>
                      <a:pt x="59951" y="0"/>
                    </a:lnTo>
                    <a:lnTo>
                      <a:pt x="59951" y="0"/>
                    </a:lnTo>
                    <a:lnTo>
                      <a:pt x="63075" y="97"/>
                    </a:lnTo>
                    <a:lnTo>
                      <a:pt x="66102" y="293"/>
                    </a:lnTo>
                    <a:lnTo>
                      <a:pt x="69031" y="684"/>
                    </a:lnTo>
                    <a:lnTo>
                      <a:pt x="72058" y="1172"/>
                    </a:lnTo>
                    <a:lnTo>
                      <a:pt x="74890" y="1954"/>
                    </a:lnTo>
                    <a:lnTo>
                      <a:pt x="77721" y="2638"/>
                    </a:lnTo>
                    <a:lnTo>
                      <a:pt x="80553" y="3615"/>
                    </a:lnTo>
                    <a:lnTo>
                      <a:pt x="83287" y="4788"/>
                    </a:lnTo>
                    <a:lnTo>
                      <a:pt x="85923" y="5960"/>
                    </a:lnTo>
                    <a:lnTo>
                      <a:pt x="88462" y="7231"/>
                    </a:lnTo>
                    <a:lnTo>
                      <a:pt x="91098" y="8697"/>
                    </a:lnTo>
                    <a:lnTo>
                      <a:pt x="93539" y="10260"/>
                    </a:lnTo>
                    <a:lnTo>
                      <a:pt x="95882" y="12019"/>
                    </a:lnTo>
                    <a:lnTo>
                      <a:pt x="98030" y="13680"/>
                    </a:lnTo>
                    <a:lnTo>
                      <a:pt x="100276" y="15635"/>
                    </a:lnTo>
                    <a:lnTo>
                      <a:pt x="102327" y="17589"/>
                    </a:lnTo>
                    <a:lnTo>
                      <a:pt x="104279" y="19739"/>
                    </a:lnTo>
                    <a:lnTo>
                      <a:pt x="106232" y="21889"/>
                    </a:lnTo>
                    <a:lnTo>
                      <a:pt x="107990" y="24136"/>
                    </a:lnTo>
                    <a:lnTo>
                      <a:pt x="109650" y="26384"/>
                    </a:lnTo>
                    <a:lnTo>
                      <a:pt x="111310" y="28925"/>
                    </a:lnTo>
                    <a:lnTo>
                      <a:pt x="112676" y="31465"/>
                    </a:lnTo>
                    <a:lnTo>
                      <a:pt x="113946" y="34006"/>
                    </a:lnTo>
                    <a:lnTo>
                      <a:pt x="115215" y="36644"/>
                    </a:lnTo>
                    <a:lnTo>
                      <a:pt x="116289" y="39381"/>
                    </a:lnTo>
                    <a:lnTo>
                      <a:pt x="117266" y="42117"/>
                    </a:lnTo>
                    <a:lnTo>
                      <a:pt x="118047" y="45048"/>
                    </a:lnTo>
                    <a:lnTo>
                      <a:pt x="118730" y="47882"/>
                    </a:lnTo>
                    <a:lnTo>
                      <a:pt x="119218" y="50912"/>
                    </a:lnTo>
                    <a:lnTo>
                      <a:pt x="119609" y="53843"/>
                    </a:lnTo>
                    <a:lnTo>
                      <a:pt x="119902" y="56970"/>
                    </a:lnTo>
                    <a:lnTo>
                      <a:pt x="120000" y="59999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2" name="íṡľíḍè-矩形: 圆角 71"/>
          <p:cNvSpPr/>
          <p:nvPr/>
        </p:nvSpPr>
        <p:spPr>
          <a:xfrm>
            <a:off x="2674117" y="4642836"/>
            <a:ext cx="7554722" cy="1133917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>
            <a:noFill/>
          </a:ln>
        </p:spPr>
        <p:txBody>
          <a:bodyPr wrap="none" lIns="91425" tIns="45700" rIns="91425" bIns="45700" anchor="ctr" anchorCtr="0">
            <a:noAutofit/>
          </a:bodyPr>
          <a:lstStyle/>
          <a:p>
            <a:pPr lvl="0" algn="ctr"/>
            <a:r>
              <a:rPr lang="zh-CN" altLang="en-US" dirty="0">
                <a:solidFill>
                  <a:schemeClr val="l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成员：王渊萍 王芳 邱燕燕 许梦霞 洪雅华 朱维娜 岑月方      </a:t>
            </a:r>
            <a:endParaRPr lang="zh-CN" altLang="en-US" dirty="0">
              <a:solidFill>
                <a:schemeClr val="l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zh-CN" altLang="en-US" dirty="0">
                <a:solidFill>
                  <a:schemeClr val="lt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梅丹妮 戎丹露 江瑛</a:t>
            </a:r>
            <a:endParaRPr lang="zh-CN" altLang="en-US" dirty="0">
              <a:solidFill>
                <a:schemeClr val="lt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955472" y="3435961"/>
            <a:ext cx="549310" cy="448163"/>
            <a:chOff x="850982" y="2250159"/>
            <a:chExt cx="549310" cy="448163"/>
          </a:xfrm>
        </p:grpSpPr>
        <p:sp>
          <p:nvSpPr>
            <p:cNvPr id="43" name="íṡľíḍè-任意多边形: 形状 73"/>
            <p:cNvSpPr/>
            <p:nvPr/>
          </p:nvSpPr>
          <p:spPr>
            <a:xfrm>
              <a:off x="850982" y="2527281"/>
              <a:ext cx="549310" cy="1710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880" y="0"/>
                  </a:moveTo>
                  <a:lnTo>
                    <a:pt x="66447" y="84172"/>
                  </a:lnTo>
                  <a:lnTo>
                    <a:pt x="64335" y="29352"/>
                  </a:lnTo>
                  <a:lnTo>
                    <a:pt x="67660" y="20719"/>
                  </a:lnTo>
                  <a:lnTo>
                    <a:pt x="52250" y="20719"/>
                  </a:lnTo>
                  <a:lnTo>
                    <a:pt x="55574" y="29352"/>
                  </a:lnTo>
                  <a:lnTo>
                    <a:pt x="53508" y="84172"/>
                  </a:lnTo>
                  <a:lnTo>
                    <a:pt x="40119" y="0"/>
                  </a:lnTo>
                  <a:lnTo>
                    <a:pt x="40119" y="0"/>
                  </a:lnTo>
                  <a:lnTo>
                    <a:pt x="37918" y="1007"/>
                  </a:lnTo>
                  <a:lnTo>
                    <a:pt x="35761" y="2158"/>
                  </a:lnTo>
                  <a:lnTo>
                    <a:pt x="33695" y="3453"/>
                  </a:lnTo>
                  <a:lnTo>
                    <a:pt x="31628" y="4892"/>
                  </a:lnTo>
                  <a:lnTo>
                    <a:pt x="29651" y="6474"/>
                  </a:lnTo>
                  <a:lnTo>
                    <a:pt x="27719" y="8057"/>
                  </a:lnTo>
                  <a:lnTo>
                    <a:pt x="25788" y="10071"/>
                  </a:lnTo>
                  <a:lnTo>
                    <a:pt x="23991" y="12086"/>
                  </a:lnTo>
                  <a:lnTo>
                    <a:pt x="22193" y="14244"/>
                  </a:lnTo>
                  <a:lnTo>
                    <a:pt x="20441" y="16546"/>
                  </a:lnTo>
                  <a:lnTo>
                    <a:pt x="18734" y="19136"/>
                  </a:lnTo>
                  <a:lnTo>
                    <a:pt x="17117" y="21870"/>
                  </a:lnTo>
                  <a:lnTo>
                    <a:pt x="15589" y="24748"/>
                  </a:lnTo>
                  <a:lnTo>
                    <a:pt x="14062" y="27769"/>
                  </a:lnTo>
                  <a:lnTo>
                    <a:pt x="12669" y="31223"/>
                  </a:lnTo>
                  <a:lnTo>
                    <a:pt x="11321" y="34676"/>
                  </a:lnTo>
                  <a:lnTo>
                    <a:pt x="9973" y="38273"/>
                  </a:lnTo>
                  <a:lnTo>
                    <a:pt x="8760" y="42014"/>
                  </a:lnTo>
                  <a:lnTo>
                    <a:pt x="7592" y="46187"/>
                  </a:lnTo>
                  <a:lnTo>
                    <a:pt x="6514" y="50503"/>
                  </a:lnTo>
                  <a:lnTo>
                    <a:pt x="5481" y="54964"/>
                  </a:lnTo>
                  <a:lnTo>
                    <a:pt x="4582" y="59712"/>
                  </a:lnTo>
                  <a:lnTo>
                    <a:pt x="3773" y="64604"/>
                  </a:lnTo>
                  <a:lnTo>
                    <a:pt x="2965" y="69784"/>
                  </a:lnTo>
                  <a:lnTo>
                    <a:pt x="2291" y="75251"/>
                  </a:lnTo>
                  <a:lnTo>
                    <a:pt x="1662" y="80863"/>
                  </a:lnTo>
                  <a:lnTo>
                    <a:pt x="1168" y="86762"/>
                  </a:lnTo>
                  <a:lnTo>
                    <a:pt x="763" y="92949"/>
                  </a:lnTo>
                  <a:lnTo>
                    <a:pt x="449" y="99280"/>
                  </a:lnTo>
                  <a:lnTo>
                    <a:pt x="224" y="105899"/>
                  </a:lnTo>
                  <a:lnTo>
                    <a:pt x="44" y="112805"/>
                  </a:lnTo>
                  <a:lnTo>
                    <a:pt x="0" y="119999"/>
                  </a:lnTo>
                  <a:lnTo>
                    <a:pt x="120000" y="119999"/>
                  </a:lnTo>
                  <a:lnTo>
                    <a:pt x="120000" y="119999"/>
                  </a:lnTo>
                  <a:lnTo>
                    <a:pt x="119955" y="112805"/>
                  </a:lnTo>
                  <a:lnTo>
                    <a:pt x="119775" y="105899"/>
                  </a:lnTo>
                  <a:lnTo>
                    <a:pt x="119550" y="99280"/>
                  </a:lnTo>
                  <a:lnTo>
                    <a:pt x="119191" y="92949"/>
                  </a:lnTo>
                  <a:lnTo>
                    <a:pt x="118742" y="86762"/>
                  </a:lnTo>
                  <a:lnTo>
                    <a:pt x="118247" y="80863"/>
                  </a:lnTo>
                  <a:lnTo>
                    <a:pt x="117708" y="75251"/>
                  </a:lnTo>
                  <a:lnTo>
                    <a:pt x="117034" y="69784"/>
                  </a:lnTo>
                  <a:lnTo>
                    <a:pt x="116226" y="64604"/>
                  </a:lnTo>
                  <a:lnTo>
                    <a:pt x="115372" y="59712"/>
                  </a:lnTo>
                  <a:lnTo>
                    <a:pt x="114473" y="54964"/>
                  </a:lnTo>
                  <a:lnTo>
                    <a:pt x="113485" y="50503"/>
                  </a:lnTo>
                  <a:lnTo>
                    <a:pt x="112317" y="46187"/>
                  </a:lnTo>
                  <a:lnTo>
                    <a:pt x="111194" y="42014"/>
                  </a:lnTo>
                  <a:lnTo>
                    <a:pt x="109981" y="38273"/>
                  </a:lnTo>
                  <a:lnTo>
                    <a:pt x="108678" y="34676"/>
                  </a:lnTo>
                  <a:lnTo>
                    <a:pt x="107330" y="31079"/>
                  </a:lnTo>
                  <a:lnTo>
                    <a:pt x="105892" y="27769"/>
                  </a:lnTo>
                  <a:lnTo>
                    <a:pt x="104410" y="24748"/>
                  </a:lnTo>
                  <a:lnTo>
                    <a:pt x="102792" y="21870"/>
                  </a:lnTo>
                  <a:lnTo>
                    <a:pt x="101220" y="19136"/>
                  </a:lnTo>
                  <a:lnTo>
                    <a:pt x="99558" y="16546"/>
                  </a:lnTo>
                  <a:lnTo>
                    <a:pt x="97806" y="14244"/>
                  </a:lnTo>
                  <a:lnTo>
                    <a:pt x="96008" y="12086"/>
                  </a:lnTo>
                  <a:lnTo>
                    <a:pt x="94122" y="10071"/>
                  </a:lnTo>
                  <a:lnTo>
                    <a:pt x="92280" y="8057"/>
                  </a:lnTo>
                  <a:lnTo>
                    <a:pt x="90303" y="6474"/>
                  </a:lnTo>
                  <a:lnTo>
                    <a:pt x="88326" y="4892"/>
                  </a:lnTo>
                  <a:lnTo>
                    <a:pt x="86304" y="3453"/>
                  </a:lnTo>
                  <a:lnTo>
                    <a:pt x="84238" y="2158"/>
                  </a:lnTo>
                  <a:lnTo>
                    <a:pt x="82081" y="1007"/>
                  </a:lnTo>
                  <a:lnTo>
                    <a:pt x="79880" y="0"/>
                  </a:lnTo>
                  <a:lnTo>
                    <a:pt x="79880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íṡľíḍè-任意多边形: 形状 74"/>
            <p:cNvSpPr/>
            <p:nvPr/>
          </p:nvSpPr>
          <p:spPr>
            <a:xfrm>
              <a:off x="998998" y="2250159"/>
              <a:ext cx="253273" cy="2532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99"/>
                  </a:moveTo>
                  <a:lnTo>
                    <a:pt x="120000" y="59999"/>
                  </a:lnTo>
                  <a:lnTo>
                    <a:pt x="119902" y="63029"/>
                  </a:lnTo>
                  <a:lnTo>
                    <a:pt x="119609" y="66156"/>
                  </a:lnTo>
                  <a:lnTo>
                    <a:pt x="119218" y="69185"/>
                  </a:lnTo>
                  <a:lnTo>
                    <a:pt x="118730" y="72117"/>
                  </a:lnTo>
                  <a:lnTo>
                    <a:pt x="118047" y="75048"/>
                  </a:lnTo>
                  <a:lnTo>
                    <a:pt x="117266" y="77882"/>
                  </a:lnTo>
                  <a:lnTo>
                    <a:pt x="116289" y="80716"/>
                  </a:lnTo>
                  <a:lnTo>
                    <a:pt x="115215" y="83355"/>
                  </a:lnTo>
                  <a:lnTo>
                    <a:pt x="113946" y="85993"/>
                  </a:lnTo>
                  <a:lnTo>
                    <a:pt x="112676" y="88631"/>
                  </a:lnTo>
                  <a:lnTo>
                    <a:pt x="111310" y="91074"/>
                  </a:lnTo>
                  <a:lnTo>
                    <a:pt x="109650" y="93615"/>
                  </a:lnTo>
                  <a:lnTo>
                    <a:pt x="107990" y="95863"/>
                  </a:lnTo>
                  <a:lnTo>
                    <a:pt x="106232" y="98208"/>
                  </a:lnTo>
                  <a:lnTo>
                    <a:pt x="104279" y="100358"/>
                  </a:lnTo>
                  <a:lnTo>
                    <a:pt x="102327" y="102410"/>
                  </a:lnTo>
                  <a:lnTo>
                    <a:pt x="100276" y="104462"/>
                  </a:lnTo>
                  <a:lnTo>
                    <a:pt x="98030" y="106319"/>
                  </a:lnTo>
                  <a:lnTo>
                    <a:pt x="95882" y="108175"/>
                  </a:lnTo>
                  <a:lnTo>
                    <a:pt x="93539" y="109739"/>
                  </a:lnTo>
                  <a:lnTo>
                    <a:pt x="91098" y="111302"/>
                  </a:lnTo>
                  <a:lnTo>
                    <a:pt x="88462" y="112768"/>
                  </a:lnTo>
                  <a:lnTo>
                    <a:pt x="85923" y="114136"/>
                  </a:lnTo>
                  <a:lnTo>
                    <a:pt x="83287" y="115211"/>
                  </a:lnTo>
                  <a:lnTo>
                    <a:pt x="80553" y="116384"/>
                  </a:lnTo>
                  <a:lnTo>
                    <a:pt x="77721" y="117361"/>
                  </a:lnTo>
                  <a:lnTo>
                    <a:pt x="74890" y="118045"/>
                  </a:lnTo>
                  <a:lnTo>
                    <a:pt x="72058" y="118827"/>
                  </a:lnTo>
                  <a:lnTo>
                    <a:pt x="69031" y="119315"/>
                  </a:lnTo>
                  <a:lnTo>
                    <a:pt x="66102" y="119706"/>
                  </a:lnTo>
                  <a:lnTo>
                    <a:pt x="63075" y="119902"/>
                  </a:lnTo>
                  <a:lnTo>
                    <a:pt x="59951" y="119999"/>
                  </a:lnTo>
                  <a:lnTo>
                    <a:pt x="59951" y="119999"/>
                  </a:lnTo>
                  <a:lnTo>
                    <a:pt x="56924" y="119902"/>
                  </a:lnTo>
                  <a:lnTo>
                    <a:pt x="53897" y="119706"/>
                  </a:lnTo>
                  <a:lnTo>
                    <a:pt x="50772" y="119315"/>
                  </a:lnTo>
                  <a:lnTo>
                    <a:pt x="47843" y="118827"/>
                  </a:lnTo>
                  <a:lnTo>
                    <a:pt x="44914" y="118045"/>
                  </a:lnTo>
                  <a:lnTo>
                    <a:pt x="42082" y="117361"/>
                  </a:lnTo>
                  <a:lnTo>
                    <a:pt x="39251" y="116384"/>
                  </a:lnTo>
                  <a:lnTo>
                    <a:pt x="36615" y="115211"/>
                  </a:lnTo>
                  <a:lnTo>
                    <a:pt x="33978" y="114136"/>
                  </a:lnTo>
                  <a:lnTo>
                    <a:pt x="31342" y="112768"/>
                  </a:lnTo>
                  <a:lnTo>
                    <a:pt x="28901" y="111302"/>
                  </a:lnTo>
                  <a:lnTo>
                    <a:pt x="26460" y="109739"/>
                  </a:lnTo>
                  <a:lnTo>
                    <a:pt x="24117" y="108175"/>
                  </a:lnTo>
                  <a:lnTo>
                    <a:pt x="21773" y="106319"/>
                  </a:lnTo>
                  <a:lnTo>
                    <a:pt x="19723" y="104462"/>
                  </a:lnTo>
                  <a:lnTo>
                    <a:pt x="17575" y="102410"/>
                  </a:lnTo>
                  <a:lnTo>
                    <a:pt x="15524" y="100358"/>
                  </a:lnTo>
                  <a:lnTo>
                    <a:pt x="13669" y="98208"/>
                  </a:lnTo>
                  <a:lnTo>
                    <a:pt x="11814" y="95863"/>
                  </a:lnTo>
                  <a:lnTo>
                    <a:pt x="10252" y="93615"/>
                  </a:lnTo>
                  <a:lnTo>
                    <a:pt x="8689" y="91074"/>
                  </a:lnTo>
                  <a:lnTo>
                    <a:pt x="7225" y="88631"/>
                  </a:lnTo>
                  <a:lnTo>
                    <a:pt x="5858" y="85993"/>
                  </a:lnTo>
                  <a:lnTo>
                    <a:pt x="4784" y="83355"/>
                  </a:lnTo>
                  <a:lnTo>
                    <a:pt x="3612" y="80716"/>
                  </a:lnTo>
                  <a:lnTo>
                    <a:pt x="2636" y="77882"/>
                  </a:lnTo>
                  <a:lnTo>
                    <a:pt x="1952" y="75048"/>
                  </a:lnTo>
                  <a:lnTo>
                    <a:pt x="1171" y="72117"/>
                  </a:lnTo>
                  <a:lnTo>
                    <a:pt x="683" y="69185"/>
                  </a:lnTo>
                  <a:lnTo>
                    <a:pt x="292" y="66156"/>
                  </a:lnTo>
                  <a:lnTo>
                    <a:pt x="97" y="63029"/>
                  </a:lnTo>
                  <a:lnTo>
                    <a:pt x="0" y="59999"/>
                  </a:lnTo>
                  <a:lnTo>
                    <a:pt x="0" y="59999"/>
                  </a:lnTo>
                  <a:lnTo>
                    <a:pt x="97" y="56970"/>
                  </a:lnTo>
                  <a:lnTo>
                    <a:pt x="292" y="53843"/>
                  </a:lnTo>
                  <a:lnTo>
                    <a:pt x="683" y="50912"/>
                  </a:lnTo>
                  <a:lnTo>
                    <a:pt x="1171" y="47882"/>
                  </a:lnTo>
                  <a:lnTo>
                    <a:pt x="1952" y="45048"/>
                  </a:lnTo>
                  <a:lnTo>
                    <a:pt x="2636" y="42117"/>
                  </a:lnTo>
                  <a:lnTo>
                    <a:pt x="3612" y="39381"/>
                  </a:lnTo>
                  <a:lnTo>
                    <a:pt x="4784" y="36644"/>
                  </a:lnTo>
                  <a:lnTo>
                    <a:pt x="5858" y="34006"/>
                  </a:lnTo>
                  <a:lnTo>
                    <a:pt x="7225" y="31465"/>
                  </a:lnTo>
                  <a:lnTo>
                    <a:pt x="8689" y="28925"/>
                  </a:lnTo>
                  <a:lnTo>
                    <a:pt x="10252" y="26384"/>
                  </a:lnTo>
                  <a:lnTo>
                    <a:pt x="11814" y="24136"/>
                  </a:lnTo>
                  <a:lnTo>
                    <a:pt x="13669" y="21889"/>
                  </a:lnTo>
                  <a:lnTo>
                    <a:pt x="15524" y="19739"/>
                  </a:lnTo>
                  <a:lnTo>
                    <a:pt x="17575" y="17589"/>
                  </a:lnTo>
                  <a:lnTo>
                    <a:pt x="19723" y="15635"/>
                  </a:lnTo>
                  <a:lnTo>
                    <a:pt x="21773" y="13680"/>
                  </a:lnTo>
                  <a:lnTo>
                    <a:pt x="24117" y="12019"/>
                  </a:lnTo>
                  <a:lnTo>
                    <a:pt x="26460" y="10260"/>
                  </a:lnTo>
                  <a:lnTo>
                    <a:pt x="28901" y="8697"/>
                  </a:lnTo>
                  <a:lnTo>
                    <a:pt x="31342" y="7231"/>
                  </a:lnTo>
                  <a:lnTo>
                    <a:pt x="33978" y="5960"/>
                  </a:lnTo>
                  <a:lnTo>
                    <a:pt x="36615" y="4788"/>
                  </a:lnTo>
                  <a:lnTo>
                    <a:pt x="39251" y="3615"/>
                  </a:lnTo>
                  <a:lnTo>
                    <a:pt x="42082" y="2638"/>
                  </a:lnTo>
                  <a:lnTo>
                    <a:pt x="44914" y="1954"/>
                  </a:lnTo>
                  <a:lnTo>
                    <a:pt x="47843" y="1172"/>
                  </a:lnTo>
                  <a:lnTo>
                    <a:pt x="50772" y="684"/>
                  </a:lnTo>
                  <a:lnTo>
                    <a:pt x="53897" y="293"/>
                  </a:lnTo>
                  <a:lnTo>
                    <a:pt x="56924" y="97"/>
                  </a:lnTo>
                  <a:lnTo>
                    <a:pt x="59951" y="0"/>
                  </a:lnTo>
                  <a:lnTo>
                    <a:pt x="59951" y="0"/>
                  </a:lnTo>
                  <a:lnTo>
                    <a:pt x="63075" y="97"/>
                  </a:lnTo>
                  <a:lnTo>
                    <a:pt x="66102" y="293"/>
                  </a:lnTo>
                  <a:lnTo>
                    <a:pt x="69031" y="684"/>
                  </a:lnTo>
                  <a:lnTo>
                    <a:pt x="72058" y="1172"/>
                  </a:lnTo>
                  <a:lnTo>
                    <a:pt x="74890" y="1954"/>
                  </a:lnTo>
                  <a:lnTo>
                    <a:pt x="77721" y="2638"/>
                  </a:lnTo>
                  <a:lnTo>
                    <a:pt x="80553" y="3615"/>
                  </a:lnTo>
                  <a:lnTo>
                    <a:pt x="83287" y="4788"/>
                  </a:lnTo>
                  <a:lnTo>
                    <a:pt x="85923" y="5960"/>
                  </a:lnTo>
                  <a:lnTo>
                    <a:pt x="88462" y="7231"/>
                  </a:lnTo>
                  <a:lnTo>
                    <a:pt x="91098" y="8697"/>
                  </a:lnTo>
                  <a:lnTo>
                    <a:pt x="93539" y="10260"/>
                  </a:lnTo>
                  <a:lnTo>
                    <a:pt x="95882" y="12019"/>
                  </a:lnTo>
                  <a:lnTo>
                    <a:pt x="98030" y="13680"/>
                  </a:lnTo>
                  <a:lnTo>
                    <a:pt x="100276" y="15635"/>
                  </a:lnTo>
                  <a:lnTo>
                    <a:pt x="102327" y="17589"/>
                  </a:lnTo>
                  <a:lnTo>
                    <a:pt x="104279" y="19739"/>
                  </a:lnTo>
                  <a:lnTo>
                    <a:pt x="106232" y="21889"/>
                  </a:lnTo>
                  <a:lnTo>
                    <a:pt x="107990" y="24136"/>
                  </a:lnTo>
                  <a:lnTo>
                    <a:pt x="109650" y="26384"/>
                  </a:lnTo>
                  <a:lnTo>
                    <a:pt x="111310" y="28925"/>
                  </a:lnTo>
                  <a:lnTo>
                    <a:pt x="112676" y="31465"/>
                  </a:lnTo>
                  <a:lnTo>
                    <a:pt x="113946" y="34006"/>
                  </a:lnTo>
                  <a:lnTo>
                    <a:pt x="115215" y="36644"/>
                  </a:lnTo>
                  <a:lnTo>
                    <a:pt x="116289" y="39381"/>
                  </a:lnTo>
                  <a:lnTo>
                    <a:pt x="117266" y="42117"/>
                  </a:lnTo>
                  <a:lnTo>
                    <a:pt x="118047" y="45048"/>
                  </a:lnTo>
                  <a:lnTo>
                    <a:pt x="118730" y="47882"/>
                  </a:lnTo>
                  <a:lnTo>
                    <a:pt x="119218" y="50912"/>
                  </a:lnTo>
                  <a:lnTo>
                    <a:pt x="119609" y="53843"/>
                  </a:lnTo>
                  <a:lnTo>
                    <a:pt x="119902" y="56970"/>
                  </a:lnTo>
                  <a:lnTo>
                    <a:pt x="120000" y="59999"/>
                  </a:lnTo>
                  <a:lnTo>
                    <a:pt x="120000" y="59999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4646896" y="270029"/>
            <a:ext cx="2863284" cy="584775"/>
          </a:xfrm>
          <a:prstGeom prst="rect">
            <a:avLst/>
          </a:prstGeom>
          <a:solidFill>
            <a:srgbClr val="E2413E"/>
          </a:solidFill>
        </p:spPr>
        <p:txBody>
          <a:bodyPr wrap="none">
            <a:spAutoFit/>
          </a:bodyPr>
          <a:lstStyle/>
          <a:p>
            <a:r>
              <a:rPr lang="en-US" altLang="zh-CN" sz="3200" b="1" kern="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b="1" kern="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成立改进小组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26" name="矩形 25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32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成员介绍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13031" y="221631"/>
              <a:ext cx="90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Part </a:t>
              </a:r>
              <a:r>
                <a:rPr lang="en-US" altLang="zh-CN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01 </a:t>
              </a:r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306493" y="3348519"/>
            <a:ext cx="1293728" cy="1289878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634586" y="4676615"/>
            <a:ext cx="1269263" cy="1289878"/>
            <a:chOff x="6175502" y="2094988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102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103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310232" y="4668486"/>
            <a:ext cx="1289989" cy="1298007"/>
            <a:chOff x="10197010" y="2054859"/>
            <a:chExt cx="2015239" cy="2027767"/>
          </a:xfrm>
        </p:grpSpPr>
        <p:sp>
          <p:nvSpPr>
            <p:cNvPr id="10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2495" latinLnBrk="1">
                <a:buFontTx/>
                <a:buNone/>
                <a:defRPr/>
              </a:pPr>
              <a:endParaRPr kumimoji="1" lang="ko-KR" altLang="en-US" kern="0">
                <a:solidFill>
                  <a:prstClr val="white"/>
                </a:solidFill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162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1" name="직사각형 9"/>
          <p:cNvSpPr/>
          <p:nvPr/>
        </p:nvSpPr>
        <p:spPr>
          <a:xfrm>
            <a:off x="2661116" y="1704683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172" name="직사각형 9"/>
          <p:cNvSpPr/>
          <p:nvPr/>
        </p:nvSpPr>
        <p:spPr>
          <a:xfrm>
            <a:off x="3010806" y="1524410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2495" latinLnBrk="1">
              <a:buFontTx/>
              <a:buNone/>
              <a:defRPr/>
            </a:pPr>
            <a:endParaRPr kumimoji="1" lang="ko-KR" altLang="en-US" kern="0">
              <a:solidFill>
                <a:prstClr val="white"/>
              </a:solidFill>
              <a:ea typeface="Malgun Gothic" panose="020B0503020000020004" charset="-127"/>
              <a:sym typeface="Arial" panose="020B0604020202020204" pitchFamily="34" charset="0"/>
            </a:endParaRPr>
          </a:p>
        </p:txBody>
      </p:sp>
      <p:sp>
        <p:nvSpPr>
          <p:cNvPr id="106" name="矩形 38"/>
          <p:cNvSpPr>
            <a:spLocks noChangeArrowheads="1"/>
          </p:cNvSpPr>
          <p:nvPr/>
        </p:nvSpPr>
        <p:spPr bwMode="auto">
          <a:xfrm>
            <a:off x="5030726" y="2212846"/>
            <a:ext cx="667614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800" b="1" dirty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主题选定</a:t>
            </a:r>
            <a:endParaRPr lang="zh-CN" altLang="en-US" sz="8800" b="1" dirty="0">
              <a:solidFill>
                <a:srgbClr val="E2413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5203170" y="3582993"/>
            <a:ext cx="1724012" cy="400110"/>
            <a:chOff x="4856247" y="3761971"/>
            <a:chExt cx="1724012" cy="40011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 sz="200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4916629" y="379358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zh-CN" sz="1600" dirty="0">
                    <a:solidFill>
                      <a:prstClr val="white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1</a:t>
                </a:r>
                <a:endParaRPr lang="zh-CN" altLang="en-US" sz="1600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4" name="矩形 113"/>
            <p:cNvSpPr/>
            <p:nvPr/>
          </p:nvSpPr>
          <p:spPr>
            <a:xfrm>
              <a:off x="5123083" y="3761971"/>
              <a:ext cx="14571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选定主题 </a:t>
              </a:r>
              <a:endPara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203170" y="4088365"/>
            <a:ext cx="1724012" cy="400110"/>
            <a:chOff x="4856246" y="3768304"/>
            <a:chExt cx="1724012" cy="400110"/>
          </a:xfrm>
        </p:grpSpPr>
        <p:grpSp>
          <p:nvGrpSpPr>
            <p:cNvPr id="119" name="组合 118"/>
            <p:cNvGrpSpPr/>
            <p:nvPr/>
          </p:nvGrpSpPr>
          <p:grpSpPr>
            <a:xfrm>
              <a:off x="4856246" y="3794424"/>
              <a:ext cx="324913" cy="338554"/>
              <a:chOff x="4912707" y="3789986"/>
              <a:chExt cx="265483" cy="276629"/>
            </a:xfrm>
          </p:grpSpPr>
          <p:sp>
            <p:nvSpPr>
              <p:cNvPr id="121" name="椭圆 120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 sz="200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4912707" y="3789986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zh-CN" sz="1600" dirty="0">
                    <a:solidFill>
                      <a:prstClr val="white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2</a:t>
                </a:r>
                <a:endParaRPr lang="zh-CN" altLang="en-US" sz="1600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0" name="矩形 119"/>
            <p:cNvSpPr/>
            <p:nvPr/>
          </p:nvSpPr>
          <p:spPr>
            <a:xfrm>
              <a:off x="5123082" y="3768304"/>
              <a:ext cx="14571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主题释义</a:t>
              </a:r>
              <a:endPara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6931647" y="3601748"/>
            <a:ext cx="1724564" cy="400110"/>
            <a:chOff x="4856237" y="3765028"/>
            <a:chExt cx="1724564" cy="400110"/>
          </a:xfrm>
        </p:grpSpPr>
        <p:grpSp>
          <p:nvGrpSpPr>
            <p:cNvPr id="125" name="组合 124"/>
            <p:cNvGrpSpPr/>
            <p:nvPr/>
          </p:nvGrpSpPr>
          <p:grpSpPr>
            <a:xfrm>
              <a:off x="4856237" y="3807829"/>
              <a:ext cx="333843" cy="338554"/>
              <a:chOff x="4912707" y="3800940"/>
              <a:chExt cx="272780" cy="276629"/>
            </a:xfrm>
          </p:grpSpPr>
          <p:sp>
            <p:nvSpPr>
              <p:cNvPr id="127" name="椭圆 126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 sz="200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文本框 128"/>
              <p:cNvSpPr txBox="1"/>
              <p:nvPr/>
            </p:nvSpPr>
            <p:spPr>
              <a:xfrm>
                <a:off x="4920004" y="380094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zh-CN" sz="1600" dirty="0">
                    <a:solidFill>
                      <a:prstClr val="white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3</a:t>
                </a:r>
                <a:endParaRPr lang="zh-CN" altLang="en-US" sz="1600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6" name="矩形 125"/>
            <p:cNvSpPr/>
            <p:nvPr/>
          </p:nvSpPr>
          <p:spPr>
            <a:xfrm>
              <a:off x="5123625" y="3765028"/>
              <a:ext cx="14571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选题背景 </a:t>
              </a:r>
              <a:endPara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0" name="矩形 38"/>
          <p:cNvSpPr>
            <a:spLocks noChangeArrowheads="1"/>
          </p:cNvSpPr>
          <p:nvPr/>
        </p:nvSpPr>
        <p:spPr bwMode="auto">
          <a:xfrm>
            <a:off x="3152179" y="1608354"/>
            <a:ext cx="819091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zh-CN" sz="23900" b="1" dirty="0">
                <a:solidFill>
                  <a:srgbClr val="E2413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23900" b="1" dirty="0">
              <a:solidFill>
                <a:srgbClr val="E2413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927182" y="4079344"/>
            <a:ext cx="1724564" cy="400110"/>
            <a:chOff x="4856237" y="3765028"/>
            <a:chExt cx="1724564" cy="400110"/>
          </a:xfrm>
        </p:grpSpPr>
        <p:grpSp>
          <p:nvGrpSpPr>
            <p:cNvPr id="56" name="组合 55"/>
            <p:cNvGrpSpPr/>
            <p:nvPr/>
          </p:nvGrpSpPr>
          <p:grpSpPr>
            <a:xfrm>
              <a:off x="4856237" y="3807829"/>
              <a:ext cx="333843" cy="338554"/>
              <a:chOff x="4912707" y="3800940"/>
              <a:chExt cx="272780" cy="276629"/>
            </a:xfrm>
          </p:grpSpPr>
          <p:sp>
            <p:nvSpPr>
              <p:cNvPr id="58" name="椭圆 126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 sz="200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4920004" y="380094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altLang="zh-CN" sz="1600" dirty="0">
                    <a:solidFill>
                      <a:prstClr val="white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4</a:t>
                </a:r>
                <a:endParaRPr lang="zh-CN" altLang="en-US" sz="1600" dirty="0">
                  <a:solidFill>
                    <a:prstClr val="white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5123625" y="3765028"/>
              <a:ext cx="14571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选题理由 </a:t>
              </a:r>
              <a:endPara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4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/>
          <p:cNvSpPr txBox="1"/>
          <p:nvPr/>
        </p:nvSpPr>
        <p:spPr>
          <a:xfrm>
            <a:off x="362586" y="796608"/>
            <a:ext cx="1620957" cy="523220"/>
          </a:xfrm>
          <a:prstGeom prst="rect">
            <a:avLst/>
          </a:prstGeom>
          <a:solidFill>
            <a:srgbClr val="E2413E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选题背景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11438" y="796608"/>
            <a:ext cx="69342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静脉留置针在产妇分娩中有着很大的优越性，运用留置针：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有利于保持静脉通路，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降低输液渗透，针头脱出，针头堵塞发生率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避免反复穿刺，减轻孕妇痛苦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降低护士的工作量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提高工作效率</a:t>
            </a:r>
            <a:endParaRPr lang="en-US" altLang="zh-CN" kern="1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kern="1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参考文献</a:t>
            </a:r>
            <a:endParaRPr lang="en-US" altLang="zh-CN" kern="1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kern="1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静脉留置针在产妇分娩中的应用体会 朱晓红</a:t>
            </a:r>
            <a:endParaRPr lang="en-US" altLang="zh-CN" kern="1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18G</a:t>
            </a:r>
            <a:r>
              <a:rPr lang="zh-CN" altLang="en-US" kern="1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留置针在产妇分娩中的应用体会  王英</a:t>
            </a:r>
            <a:endParaRPr lang="en-US" altLang="zh-CN" kern="100" dirty="0" smtClean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静脉留置</a:t>
            </a:r>
            <a:r>
              <a:rPr lang="zh-CN" altLang="en-US" kern="1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针在分娩过程中的应用  </a:t>
            </a:r>
            <a:endParaRPr lang="zh-CN" altLang="zh-CN" kern="1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11438" y="3880529"/>
            <a:ext cx="7199407" cy="325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但是</a:t>
            </a:r>
            <a:r>
              <a:rPr lang="zh-CN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孕妇在分娩过程中留置针容易滑脱，反折，</a:t>
            </a:r>
            <a:r>
              <a:rPr lang="en-US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3M</a:t>
            </a:r>
            <a:r>
              <a:rPr lang="zh-CN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敷贴固定容易卷边</a:t>
            </a:r>
            <a:endParaRPr lang="zh-CN" altLang="zh-CN" kern="1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导致：</a:t>
            </a:r>
            <a:endParaRPr lang="zh-CN" altLang="zh-CN" kern="1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、输液不能以最快的速度进入</a:t>
            </a:r>
            <a:endParaRPr lang="zh-CN" altLang="zh-CN" kern="1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、留置针浪费</a:t>
            </a:r>
            <a:endParaRPr lang="zh-CN" altLang="zh-CN" kern="1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、孕妇重复的留置</a:t>
            </a:r>
            <a:endParaRPr lang="zh-CN" altLang="zh-CN" kern="1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、助产士重复工作量</a:t>
            </a:r>
            <a:endParaRPr lang="zh-CN" altLang="zh-CN" kern="1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en-US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3M</a:t>
            </a:r>
            <a:r>
              <a:rPr lang="zh-CN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敷贴浪费</a:t>
            </a:r>
            <a:endParaRPr lang="en-US" altLang="zh-CN" kern="1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zh-CN" altLang="zh-CN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、住院病人满意度降低。</a:t>
            </a:r>
            <a:endParaRPr lang="en-US" altLang="zh-CN" kern="1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kern="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所以，提高孕妇从穿刺到分娩后留置针的完好率迫在眉睫</a:t>
            </a:r>
            <a:endParaRPr lang="zh-CN" altLang="en-US" kern="1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7" name="矩形 6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选定主题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3031" y="221631"/>
              <a:ext cx="90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Part 02 </a:t>
              </a:r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915491" y="1152938"/>
            <a:ext cx="10558242" cy="4902293"/>
            <a:chOff x="1161981" y="1296062"/>
            <a:chExt cx="10068435" cy="4674871"/>
          </a:xfrm>
        </p:grpSpPr>
        <p:grpSp>
          <p:nvGrpSpPr>
            <p:cNvPr id="4" name="组合 3"/>
            <p:cNvGrpSpPr/>
            <p:nvPr/>
          </p:nvGrpSpPr>
          <p:grpSpPr>
            <a:xfrm>
              <a:off x="4030414" y="1296062"/>
              <a:ext cx="4208692" cy="4208692"/>
              <a:chOff x="3746089" y="1376515"/>
              <a:chExt cx="4503175" cy="4503175"/>
            </a:xfrm>
          </p:grpSpPr>
          <p:grpSp>
            <p:nvGrpSpPr>
              <p:cNvPr id="33" name="Group 4"/>
              <p:cNvGrpSpPr>
                <a:grpSpLocks noChangeAspect="1"/>
              </p:cNvGrpSpPr>
              <p:nvPr/>
            </p:nvGrpSpPr>
            <p:grpSpPr bwMode="auto">
              <a:xfrm>
                <a:off x="4342707" y="2301468"/>
                <a:ext cx="2884003" cy="2425880"/>
                <a:chOff x="6753" y="3212"/>
                <a:chExt cx="661" cy="556"/>
              </a:xfrm>
            </p:grpSpPr>
            <p:sp>
              <p:nvSpPr>
                <p:cNvPr id="34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753" y="3212"/>
                  <a:ext cx="661" cy="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Freeform 5"/>
                <p:cNvSpPr/>
                <p:nvPr/>
              </p:nvSpPr>
              <p:spPr bwMode="auto">
                <a:xfrm>
                  <a:off x="6753" y="3212"/>
                  <a:ext cx="661" cy="556"/>
                </a:xfrm>
                <a:custGeom>
                  <a:avLst/>
                  <a:gdLst>
                    <a:gd name="T0" fmla="*/ 1309 w 3274"/>
                    <a:gd name="T1" fmla="*/ 2757 h 2757"/>
                    <a:gd name="T2" fmla="*/ 2839 w 3274"/>
                    <a:gd name="T3" fmla="*/ 1277 h 2757"/>
                    <a:gd name="T4" fmla="*/ 3053 w 3274"/>
                    <a:gd name="T5" fmla="*/ 1146 h 2757"/>
                    <a:gd name="T6" fmla="*/ 3271 w 3274"/>
                    <a:gd name="T7" fmla="*/ 1056 h 2757"/>
                    <a:gd name="T8" fmla="*/ 3274 w 3274"/>
                    <a:gd name="T9" fmla="*/ 0 h 2757"/>
                    <a:gd name="T10" fmla="*/ 3274 w 3274"/>
                    <a:gd name="T11" fmla="*/ 0 h 2757"/>
                    <a:gd name="T12" fmla="*/ 2669 w 3274"/>
                    <a:gd name="T13" fmla="*/ 418 h 2757"/>
                    <a:gd name="T14" fmla="*/ 2440 w 3274"/>
                    <a:gd name="T15" fmla="*/ 623 h 2757"/>
                    <a:gd name="T16" fmla="*/ 1258 w 3274"/>
                    <a:gd name="T17" fmla="*/ 2015 h 2757"/>
                    <a:gd name="T18" fmla="*/ 873 w 3274"/>
                    <a:gd name="T19" fmla="*/ 1271 h 2757"/>
                    <a:gd name="T20" fmla="*/ 0 w 3274"/>
                    <a:gd name="T21" fmla="*/ 1696 h 2757"/>
                    <a:gd name="T22" fmla="*/ 1308 w 3274"/>
                    <a:gd name="T23" fmla="*/ 2757 h 2757"/>
                    <a:gd name="T24" fmla="*/ 1309 w 3274"/>
                    <a:gd name="T25" fmla="*/ 2757 h 27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74" h="2757">
                      <a:moveTo>
                        <a:pt x="1309" y="2757"/>
                      </a:moveTo>
                      <a:cubicBezTo>
                        <a:pt x="1528" y="2357"/>
                        <a:pt x="2293" y="1642"/>
                        <a:pt x="2839" y="1277"/>
                      </a:cubicBezTo>
                      <a:cubicBezTo>
                        <a:pt x="3053" y="1146"/>
                        <a:pt x="3053" y="1146"/>
                        <a:pt x="3053" y="1146"/>
                      </a:cubicBezTo>
                      <a:cubicBezTo>
                        <a:pt x="3138" y="1100"/>
                        <a:pt x="3212" y="1069"/>
                        <a:pt x="3271" y="1056"/>
                      </a:cubicBezTo>
                      <a:cubicBezTo>
                        <a:pt x="3103" y="672"/>
                        <a:pt x="3250" y="360"/>
                        <a:pt x="3274" y="0"/>
                      </a:cubicBezTo>
                      <a:cubicBezTo>
                        <a:pt x="3274" y="0"/>
                        <a:pt x="3274" y="0"/>
                        <a:pt x="3274" y="0"/>
                      </a:cubicBezTo>
                      <a:cubicBezTo>
                        <a:pt x="3071" y="104"/>
                        <a:pt x="2866" y="250"/>
                        <a:pt x="2669" y="418"/>
                      </a:cubicBezTo>
                      <a:cubicBezTo>
                        <a:pt x="2440" y="623"/>
                        <a:pt x="2440" y="623"/>
                        <a:pt x="2440" y="623"/>
                      </a:cubicBezTo>
                      <a:cubicBezTo>
                        <a:pt x="1782" y="1247"/>
                        <a:pt x="1258" y="2015"/>
                        <a:pt x="1258" y="2015"/>
                      </a:cubicBezTo>
                      <a:cubicBezTo>
                        <a:pt x="873" y="1271"/>
                        <a:pt x="873" y="1271"/>
                        <a:pt x="873" y="1271"/>
                      </a:cubicBezTo>
                      <a:cubicBezTo>
                        <a:pt x="0" y="1696"/>
                        <a:pt x="0" y="1696"/>
                        <a:pt x="0" y="1696"/>
                      </a:cubicBezTo>
                      <a:cubicBezTo>
                        <a:pt x="369" y="1828"/>
                        <a:pt x="935" y="2297"/>
                        <a:pt x="1308" y="2757"/>
                      </a:cubicBezTo>
                      <a:lnTo>
                        <a:pt x="1309" y="2757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E9462D"/>
                    </a:gs>
                    <a:gs pos="0">
                      <a:srgbClr val="E9462D">
                        <a:lumMod val="82000"/>
                      </a:srgbClr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perspectiveLeft"/>
                  <a:lightRig rig="threePt" dir="t"/>
                </a:scene3d>
                <a:sp3d extrusionH="317500"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>
                    <a:solidFill>
                      <a:prstClr val="black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" name="空心弧 2"/>
              <p:cNvSpPr/>
              <p:nvPr/>
            </p:nvSpPr>
            <p:spPr>
              <a:xfrm>
                <a:off x="3746089" y="1376515"/>
                <a:ext cx="4503175" cy="4503175"/>
              </a:xfrm>
              <a:prstGeom prst="blockArc">
                <a:avLst>
                  <a:gd name="adj1" fmla="val 10800000"/>
                  <a:gd name="adj2" fmla="val 9681848"/>
                  <a:gd name="adj3" fmla="val 3667"/>
                </a:avLst>
              </a:prstGeom>
              <a:gradFill>
                <a:gsLst>
                  <a:gs pos="100000">
                    <a:schemeClr val="bg1">
                      <a:lumMod val="92000"/>
                    </a:schemeClr>
                  </a:gs>
                  <a:gs pos="45600">
                    <a:schemeClr val="bg1">
                      <a:lumMod val="95000"/>
                    </a:schemeClr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281949" y="2096385"/>
              <a:ext cx="306067" cy="306067"/>
              <a:chOff x="3913239" y="2202426"/>
              <a:chExt cx="521109" cy="521109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3913239" y="2202426"/>
                <a:ext cx="521109" cy="521109"/>
              </a:xfrm>
              <a:prstGeom prst="ellipse">
                <a:avLst/>
              </a:prstGeom>
              <a:solidFill>
                <a:srgbClr val="E241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加号 5"/>
              <p:cNvSpPr/>
              <p:nvPr/>
            </p:nvSpPr>
            <p:spPr>
              <a:xfrm>
                <a:off x="3962759" y="2251946"/>
                <a:ext cx="422067" cy="422067"/>
              </a:xfrm>
              <a:prstGeom prst="mathPlus">
                <a:avLst>
                  <a:gd name="adj1" fmla="val 1488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1161981" y="2249418"/>
              <a:ext cx="2657939" cy="1461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400" b="1" dirty="0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对医院而言</a:t>
              </a:r>
              <a:endParaRPr lang="en-US" altLang="zh-CN" sz="2400" b="1" dirty="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dirty="0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提高患者满意度，增加社会效应，提升医院的整体品牌形象</a:t>
              </a:r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4" name="直接连接符 13"/>
            <p:cNvCxnSpPr>
              <a:stCxn id="5" idx="2"/>
            </p:cNvCxnSpPr>
            <p:nvPr/>
          </p:nvCxnSpPr>
          <p:spPr>
            <a:xfrm flipH="1" flipV="1">
              <a:off x="1191523" y="2249418"/>
              <a:ext cx="3090426" cy="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1335009" y="1503261"/>
              <a:ext cx="959818" cy="657267"/>
            </a:xfrm>
            <a:custGeom>
              <a:avLst/>
              <a:gdLst/>
              <a:ahLst/>
              <a:cxnLst>
                <a:cxn ang="0">
                  <a:pos x="286" y="182"/>
                </a:cxn>
                <a:cxn ang="0">
                  <a:pos x="276" y="47"/>
                </a:cxn>
                <a:cxn ang="0">
                  <a:pos x="216" y="179"/>
                </a:cxn>
                <a:cxn ang="0">
                  <a:pos x="208" y="185"/>
                </a:cxn>
                <a:cxn ang="0">
                  <a:pos x="209" y="11"/>
                </a:cxn>
                <a:cxn ang="0">
                  <a:pos x="105" y="0"/>
                </a:cxn>
                <a:cxn ang="0">
                  <a:pos x="94" y="182"/>
                </a:cxn>
                <a:cxn ang="0">
                  <a:pos x="88" y="185"/>
                </a:cxn>
                <a:cxn ang="0">
                  <a:pos x="87" y="47"/>
                </a:cxn>
                <a:cxn ang="0">
                  <a:pos x="18" y="57"/>
                </a:cxn>
                <a:cxn ang="0">
                  <a:pos x="19" y="185"/>
                </a:cxn>
                <a:cxn ang="0">
                  <a:pos x="0" y="207"/>
                </a:cxn>
                <a:cxn ang="0">
                  <a:pos x="303" y="185"/>
                </a:cxn>
                <a:cxn ang="0">
                  <a:pos x="50" y="142"/>
                </a:cxn>
                <a:cxn ang="0">
                  <a:pos x="35" y="126"/>
                </a:cxn>
                <a:cxn ang="0">
                  <a:pos x="50" y="142"/>
                </a:cxn>
                <a:cxn ang="0">
                  <a:pos x="35" y="115"/>
                </a:cxn>
                <a:cxn ang="0">
                  <a:pos x="50" y="99"/>
                </a:cxn>
                <a:cxn ang="0">
                  <a:pos x="50" y="89"/>
                </a:cxn>
                <a:cxn ang="0">
                  <a:pos x="35" y="73"/>
                </a:cxn>
                <a:cxn ang="0">
                  <a:pos x="50" y="89"/>
                </a:cxn>
                <a:cxn ang="0">
                  <a:pos x="59" y="142"/>
                </a:cxn>
                <a:cxn ang="0">
                  <a:pos x="74" y="126"/>
                </a:cxn>
                <a:cxn ang="0">
                  <a:pos x="74" y="115"/>
                </a:cxn>
                <a:cxn ang="0">
                  <a:pos x="59" y="99"/>
                </a:cxn>
                <a:cxn ang="0">
                  <a:pos x="74" y="115"/>
                </a:cxn>
                <a:cxn ang="0">
                  <a:pos x="59" y="89"/>
                </a:cxn>
                <a:cxn ang="0">
                  <a:pos x="74" y="73"/>
                </a:cxn>
                <a:cxn ang="0">
                  <a:pos x="175" y="184"/>
                </a:cxn>
                <a:cxn ang="0">
                  <a:pos x="130" y="128"/>
                </a:cxn>
                <a:cxn ang="0">
                  <a:pos x="175" y="184"/>
                </a:cxn>
                <a:cxn ang="0">
                  <a:pos x="114" y="43"/>
                </a:cxn>
                <a:cxn ang="0">
                  <a:pos x="189" y="43"/>
                </a:cxn>
                <a:cxn ang="0">
                  <a:pos x="249" y="142"/>
                </a:cxn>
                <a:cxn ang="0">
                  <a:pos x="233" y="126"/>
                </a:cxn>
                <a:cxn ang="0">
                  <a:pos x="249" y="142"/>
                </a:cxn>
                <a:cxn ang="0">
                  <a:pos x="233" y="115"/>
                </a:cxn>
                <a:cxn ang="0">
                  <a:pos x="249" y="99"/>
                </a:cxn>
                <a:cxn ang="0">
                  <a:pos x="249" y="89"/>
                </a:cxn>
                <a:cxn ang="0">
                  <a:pos x="233" y="73"/>
                </a:cxn>
                <a:cxn ang="0">
                  <a:pos x="249" y="89"/>
                </a:cxn>
                <a:cxn ang="0">
                  <a:pos x="257" y="142"/>
                </a:cxn>
                <a:cxn ang="0">
                  <a:pos x="272" y="126"/>
                </a:cxn>
                <a:cxn ang="0">
                  <a:pos x="272" y="115"/>
                </a:cxn>
                <a:cxn ang="0">
                  <a:pos x="257" y="99"/>
                </a:cxn>
                <a:cxn ang="0">
                  <a:pos x="272" y="115"/>
                </a:cxn>
                <a:cxn ang="0">
                  <a:pos x="257" y="89"/>
                </a:cxn>
                <a:cxn ang="0">
                  <a:pos x="272" y="73"/>
                </a:cxn>
                <a:cxn ang="0">
                  <a:pos x="161" y="33"/>
                </a:cxn>
                <a:cxn ang="0">
                  <a:pos x="175" y="52"/>
                </a:cxn>
                <a:cxn ang="0">
                  <a:pos x="161" y="66"/>
                </a:cxn>
                <a:cxn ang="0">
                  <a:pos x="142" y="52"/>
                </a:cxn>
                <a:cxn ang="0">
                  <a:pos x="128" y="33"/>
                </a:cxn>
                <a:cxn ang="0">
                  <a:pos x="142" y="19"/>
                </a:cxn>
                <a:cxn ang="0">
                  <a:pos x="161" y="33"/>
                </a:cxn>
                <a:cxn ang="0">
                  <a:pos x="161" y="33"/>
                </a:cxn>
              </a:cxnLst>
              <a:rect l="0" t="0" r="r" b="b"/>
              <a:pathLst>
                <a:path w="303" h="207">
                  <a:moveTo>
                    <a:pt x="286" y="185"/>
                  </a:moveTo>
                  <a:cubicBezTo>
                    <a:pt x="286" y="184"/>
                    <a:pt x="286" y="183"/>
                    <a:pt x="286" y="182"/>
                  </a:cubicBezTo>
                  <a:cubicBezTo>
                    <a:pt x="286" y="57"/>
                    <a:pt x="286" y="57"/>
                    <a:pt x="286" y="57"/>
                  </a:cubicBezTo>
                  <a:cubicBezTo>
                    <a:pt x="286" y="51"/>
                    <a:pt x="282" y="47"/>
                    <a:pt x="276" y="47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16" y="179"/>
                    <a:pt x="216" y="179"/>
                    <a:pt x="216" y="179"/>
                  </a:cubicBezTo>
                  <a:cubicBezTo>
                    <a:pt x="216" y="181"/>
                    <a:pt x="216" y="183"/>
                    <a:pt x="215" y="185"/>
                  </a:cubicBezTo>
                  <a:cubicBezTo>
                    <a:pt x="208" y="185"/>
                    <a:pt x="208" y="185"/>
                    <a:pt x="208" y="185"/>
                  </a:cubicBezTo>
                  <a:cubicBezTo>
                    <a:pt x="209" y="184"/>
                    <a:pt x="209" y="183"/>
                    <a:pt x="209" y="182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5"/>
                    <a:pt x="204" y="0"/>
                    <a:pt x="198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9" y="0"/>
                    <a:pt x="94" y="5"/>
                    <a:pt x="94" y="11"/>
                  </a:cubicBezTo>
                  <a:cubicBezTo>
                    <a:pt x="94" y="182"/>
                    <a:pt x="94" y="182"/>
                    <a:pt x="94" y="182"/>
                  </a:cubicBezTo>
                  <a:cubicBezTo>
                    <a:pt x="94" y="183"/>
                    <a:pt x="94" y="184"/>
                    <a:pt x="95" y="185"/>
                  </a:cubicBezTo>
                  <a:cubicBezTo>
                    <a:pt x="88" y="185"/>
                    <a:pt x="88" y="185"/>
                    <a:pt x="88" y="185"/>
                  </a:cubicBezTo>
                  <a:cubicBezTo>
                    <a:pt x="87" y="183"/>
                    <a:pt x="87" y="181"/>
                    <a:pt x="87" y="179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3" y="47"/>
                    <a:pt x="18" y="51"/>
                    <a:pt x="18" y="57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18" y="183"/>
                    <a:pt x="18" y="184"/>
                    <a:pt x="19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303" y="207"/>
                    <a:pt x="303" y="207"/>
                    <a:pt x="303" y="207"/>
                  </a:cubicBezTo>
                  <a:cubicBezTo>
                    <a:pt x="303" y="185"/>
                    <a:pt x="303" y="185"/>
                    <a:pt x="303" y="185"/>
                  </a:cubicBezTo>
                  <a:lnTo>
                    <a:pt x="286" y="185"/>
                  </a:lnTo>
                  <a:close/>
                  <a:moveTo>
                    <a:pt x="50" y="142"/>
                  </a:moveTo>
                  <a:cubicBezTo>
                    <a:pt x="35" y="142"/>
                    <a:pt x="35" y="142"/>
                    <a:pt x="35" y="142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50" y="126"/>
                    <a:pt x="50" y="126"/>
                    <a:pt x="50" y="126"/>
                  </a:cubicBezTo>
                  <a:lnTo>
                    <a:pt x="50" y="142"/>
                  </a:lnTo>
                  <a:close/>
                  <a:moveTo>
                    <a:pt x="50" y="115"/>
                  </a:moveTo>
                  <a:cubicBezTo>
                    <a:pt x="35" y="115"/>
                    <a:pt x="35" y="115"/>
                    <a:pt x="35" y="115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0" y="99"/>
                    <a:pt x="50" y="99"/>
                    <a:pt x="50" y="99"/>
                  </a:cubicBezTo>
                  <a:lnTo>
                    <a:pt x="50" y="115"/>
                  </a:lnTo>
                  <a:close/>
                  <a:moveTo>
                    <a:pt x="50" y="89"/>
                  </a:moveTo>
                  <a:cubicBezTo>
                    <a:pt x="35" y="89"/>
                    <a:pt x="35" y="89"/>
                    <a:pt x="35" y="89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50" y="73"/>
                    <a:pt x="50" y="73"/>
                    <a:pt x="50" y="73"/>
                  </a:cubicBezTo>
                  <a:lnTo>
                    <a:pt x="50" y="89"/>
                  </a:lnTo>
                  <a:close/>
                  <a:moveTo>
                    <a:pt x="74" y="142"/>
                  </a:moveTo>
                  <a:cubicBezTo>
                    <a:pt x="59" y="142"/>
                    <a:pt x="59" y="142"/>
                    <a:pt x="59" y="142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74" y="126"/>
                    <a:pt x="74" y="126"/>
                    <a:pt x="74" y="126"/>
                  </a:cubicBezTo>
                  <a:lnTo>
                    <a:pt x="74" y="142"/>
                  </a:lnTo>
                  <a:close/>
                  <a:moveTo>
                    <a:pt x="74" y="115"/>
                  </a:moveTo>
                  <a:cubicBezTo>
                    <a:pt x="59" y="115"/>
                    <a:pt x="59" y="115"/>
                    <a:pt x="59" y="115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74" y="99"/>
                    <a:pt x="74" y="99"/>
                    <a:pt x="74" y="99"/>
                  </a:cubicBezTo>
                  <a:lnTo>
                    <a:pt x="74" y="115"/>
                  </a:lnTo>
                  <a:close/>
                  <a:moveTo>
                    <a:pt x="74" y="89"/>
                  </a:moveTo>
                  <a:cubicBezTo>
                    <a:pt x="59" y="89"/>
                    <a:pt x="59" y="89"/>
                    <a:pt x="59" y="89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74" y="73"/>
                    <a:pt x="74" y="73"/>
                    <a:pt x="74" y="73"/>
                  </a:cubicBezTo>
                  <a:lnTo>
                    <a:pt x="74" y="89"/>
                  </a:lnTo>
                  <a:close/>
                  <a:moveTo>
                    <a:pt x="175" y="184"/>
                  </a:moveTo>
                  <a:cubicBezTo>
                    <a:pt x="130" y="184"/>
                    <a:pt x="130" y="184"/>
                    <a:pt x="130" y="184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75" y="128"/>
                    <a:pt x="175" y="128"/>
                    <a:pt x="175" y="128"/>
                  </a:cubicBezTo>
                  <a:lnTo>
                    <a:pt x="175" y="184"/>
                  </a:lnTo>
                  <a:close/>
                  <a:moveTo>
                    <a:pt x="152" y="80"/>
                  </a:moveTo>
                  <a:cubicBezTo>
                    <a:pt x="131" y="80"/>
                    <a:pt x="114" y="63"/>
                    <a:pt x="114" y="43"/>
                  </a:cubicBezTo>
                  <a:cubicBezTo>
                    <a:pt x="114" y="22"/>
                    <a:pt x="131" y="5"/>
                    <a:pt x="152" y="5"/>
                  </a:cubicBezTo>
                  <a:cubicBezTo>
                    <a:pt x="172" y="5"/>
                    <a:pt x="189" y="22"/>
                    <a:pt x="189" y="43"/>
                  </a:cubicBezTo>
                  <a:cubicBezTo>
                    <a:pt x="189" y="63"/>
                    <a:pt x="172" y="80"/>
                    <a:pt x="152" y="80"/>
                  </a:cubicBezTo>
                  <a:close/>
                  <a:moveTo>
                    <a:pt x="249" y="142"/>
                  </a:moveTo>
                  <a:cubicBezTo>
                    <a:pt x="233" y="142"/>
                    <a:pt x="233" y="142"/>
                    <a:pt x="233" y="142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49" y="126"/>
                    <a:pt x="249" y="126"/>
                    <a:pt x="249" y="126"/>
                  </a:cubicBezTo>
                  <a:lnTo>
                    <a:pt x="249" y="142"/>
                  </a:lnTo>
                  <a:close/>
                  <a:moveTo>
                    <a:pt x="249" y="115"/>
                  </a:moveTo>
                  <a:cubicBezTo>
                    <a:pt x="233" y="115"/>
                    <a:pt x="233" y="115"/>
                    <a:pt x="233" y="115"/>
                  </a:cubicBezTo>
                  <a:cubicBezTo>
                    <a:pt x="233" y="99"/>
                    <a:pt x="233" y="99"/>
                    <a:pt x="233" y="99"/>
                  </a:cubicBezTo>
                  <a:cubicBezTo>
                    <a:pt x="249" y="99"/>
                    <a:pt x="249" y="99"/>
                    <a:pt x="249" y="99"/>
                  </a:cubicBezTo>
                  <a:lnTo>
                    <a:pt x="249" y="115"/>
                  </a:lnTo>
                  <a:close/>
                  <a:moveTo>
                    <a:pt x="249" y="89"/>
                  </a:moveTo>
                  <a:cubicBezTo>
                    <a:pt x="233" y="89"/>
                    <a:pt x="233" y="89"/>
                    <a:pt x="233" y="89"/>
                  </a:cubicBezTo>
                  <a:cubicBezTo>
                    <a:pt x="233" y="73"/>
                    <a:pt x="233" y="73"/>
                    <a:pt x="233" y="73"/>
                  </a:cubicBezTo>
                  <a:cubicBezTo>
                    <a:pt x="249" y="73"/>
                    <a:pt x="249" y="73"/>
                    <a:pt x="249" y="73"/>
                  </a:cubicBezTo>
                  <a:lnTo>
                    <a:pt x="249" y="89"/>
                  </a:lnTo>
                  <a:close/>
                  <a:moveTo>
                    <a:pt x="272" y="142"/>
                  </a:moveTo>
                  <a:cubicBezTo>
                    <a:pt x="257" y="142"/>
                    <a:pt x="257" y="142"/>
                    <a:pt x="257" y="142"/>
                  </a:cubicBezTo>
                  <a:cubicBezTo>
                    <a:pt x="257" y="126"/>
                    <a:pt x="257" y="126"/>
                    <a:pt x="257" y="126"/>
                  </a:cubicBezTo>
                  <a:cubicBezTo>
                    <a:pt x="272" y="126"/>
                    <a:pt x="272" y="126"/>
                    <a:pt x="272" y="126"/>
                  </a:cubicBezTo>
                  <a:lnTo>
                    <a:pt x="272" y="142"/>
                  </a:lnTo>
                  <a:close/>
                  <a:moveTo>
                    <a:pt x="272" y="115"/>
                  </a:moveTo>
                  <a:cubicBezTo>
                    <a:pt x="257" y="115"/>
                    <a:pt x="257" y="115"/>
                    <a:pt x="257" y="115"/>
                  </a:cubicBezTo>
                  <a:cubicBezTo>
                    <a:pt x="257" y="99"/>
                    <a:pt x="257" y="99"/>
                    <a:pt x="257" y="99"/>
                  </a:cubicBezTo>
                  <a:cubicBezTo>
                    <a:pt x="272" y="99"/>
                    <a:pt x="272" y="99"/>
                    <a:pt x="272" y="99"/>
                  </a:cubicBezTo>
                  <a:lnTo>
                    <a:pt x="272" y="115"/>
                  </a:lnTo>
                  <a:close/>
                  <a:moveTo>
                    <a:pt x="272" y="89"/>
                  </a:moveTo>
                  <a:cubicBezTo>
                    <a:pt x="257" y="89"/>
                    <a:pt x="257" y="89"/>
                    <a:pt x="257" y="89"/>
                  </a:cubicBezTo>
                  <a:cubicBezTo>
                    <a:pt x="257" y="73"/>
                    <a:pt x="257" y="73"/>
                    <a:pt x="257" y="73"/>
                  </a:cubicBezTo>
                  <a:cubicBezTo>
                    <a:pt x="272" y="73"/>
                    <a:pt x="272" y="73"/>
                    <a:pt x="272" y="73"/>
                  </a:cubicBezTo>
                  <a:lnTo>
                    <a:pt x="272" y="89"/>
                  </a:lnTo>
                  <a:close/>
                  <a:moveTo>
                    <a:pt x="161" y="33"/>
                  </a:moveTo>
                  <a:cubicBezTo>
                    <a:pt x="175" y="33"/>
                    <a:pt x="175" y="33"/>
                    <a:pt x="175" y="33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2" y="52"/>
                    <a:pt x="142" y="52"/>
                    <a:pt x="142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61" y="19"/>
                    <a:pt x="161" y="19"/>
                    <a:pt x="161" y="19"/>
                  </a:cubicBezTo>
                  <a:lnTo>
                    <a:pt x="161" y="33"/>
                  </a:lnTo>
                  <a:close/>
                  <a:moveTo>
                    <a:pt x="161" y="33"/>
                  </a:moveTo>
                  <a:cubicBezTo>
                    <a:pt x="161" y="33"/>
                    <a:pt x="161" y="33"/>
                    <a:pt x="161" y="33"/>
                  </a:cubicBezTo>
                </a:path>
              </a:pathLst>
            </a:custGeom>
            <a:solidFill>
              <a:srgbClr val="E2413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031240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sz="2000" kern="0">
                <a:solidFill>
                  <a:srgbClr val="262626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7608229" y="2007494"/>
              <a:ext cx="3396504" cy="306067"/>
              <a:chOff x="7574245" y="2137726"/>
              <a:chExt cx="3634158" cy="327483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7574245" y="2137726"/>
                <a:ext cx="327483" cy="327483"/>
                <a:chOff x="3913239" y="2202426"/>
                <a:chExt cx="521109" cy="521109"/>
              </a:xfrm>
            </p:grpSpPr>
            <p:sp>
              <p:nvSpPr>
                <p:cNvPr id="47" name="椭圆 46"/>
                <p:cNvSpPr/>
                <p:nvPr/>
              </p:nvSpPr>
              <p:spPr>
                <a:xfrm>
                  <a:off x="3913239" y="2202426"/>
                  <a:ext cx="521109" cy="521109"/>
                </a:xfrm>
                <a:prstGeom prst="ellipse">
                  <a:avLst/>
                </a:prstGeom>
                <a:solidFill>
                  <a:srgbClr val="FFBA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加号 47"/>
                <p:cNvSpPr/>
                <p:nvPr/>
              </p:nvSpPr>
              <p:spPr>
                <a:xfrm>
                  <a:off x="3962759" y="2251946"/>
                  <a:ext cx="422067" cy="422067"/>
                </a:xfrm>
                <a:prstGeom prst="mathPlus">
                  <a:avLst>
                    <a:gd name="adj1" fmla="val 1488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49" name="直接连接符 48"/>
              <p:cNvCxnSpPr/>
              <p:nvPr/>
            </p:nvCxnSpPr>
            <p:spPr>
              <a:xfrm flipV="1">
                <a:off x="7901739" y="2301466"/>
                <a:ext cx="3306664" cy="1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矩形 49"/>
            <p:cNvSpPr/>
            <p:nvPr/>
          </p:nvSpPr>
          <p:spPr>
            <a:xfrm>
              <a:off x="8346794" y="2160526"/>
              <a:ext cx="2731203" cy="1461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400" b="1" dirty="0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对科室而言</a:t>
              </a:r>
              <a:endParaRPr lang="zh-CN" altLang="en-US" sz="2400" b="1" dirty="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dirty="0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增加团队凝聚力，改善工作效率和品质，提高病区整体形象。</a:t>
              </a:r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" name="Group 4"/>
            <p:cNvGrpSpPr>
              <a:grpSpLocks noChangeAspect="1"/>
            </p:cNvGrpSpPr>
            <p:nvPr/>
          </p:nvGrpSpPr>
          <p:grpSpPr bwMode="auto">
            <a:xfrm>
              <a:off x="8348326" y="1428948"/>
              <a:ext cx="800271" cy="668162"/>
              <a:chOff x="5270" y="881"/>
              <a:chExt cx="630" cy="526"/>
            </a:xfrm>
          </p:grpSpPr>
          <p:sp>
            <p:nvSpPr>
              <p:cNvPr id="1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270" y="881"/>
                <a:ext cx="630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5270" y="881"/>
                <a:ext cx="630" cy="526"/>
              </a:xfrm>
              <a:custGeom>
                <a:avLst/>
                <a:gdLst>
                  <a:gd name="T0" fmla="*/ 2338 w 3268"/>
                  <a:gd name="T1" fmla="*/ 712 h 2729"/>
                  <a:gd name="T2" fmla="*/ 938 w 3268"/>
                  <a:gd name="T3" fmla="*/ 712 h 2729"/>
                  <a:gd name="T4" fmla="*/ 471 w 3268"/>
                  <a:gd name="T5" fmla="*/ 2373 h 2729"/>
                  <a:gd name="T6" fmla="*/ 587 w 3268"/>
                  <a:gd name="T7" fmla="*/ 2729 h 2729"/>
                  <a:gd name="T8" fmla="*/ 2805 w 3268"/>
                  <a:gd name="T9" fmla="*/ 2610 h 2729"/>
                  <a:gd name="T10" fmla="*/ 2069 w 3268"/>
                  <a:gd name="T11" fmla="*/ 1272 h 2729"/>
                  <a:gd name="T12" fmla="*/ 2069 w 3268"/>
                  <a:gd name="T13" fmla="*/ 1272 h 2729"/>
                  <a:gd name="T14" fmla="*/ 2069 w 3268"/>
                  <a:gd name="T15" fmla="*/ 1272 h 2729"/>
                  <a:gd name="T16" fmla="*/ 1638 w 3268"/>
                  <a:gd name="T17" fmla="*/ 239 h 2729"/>
                  <a:gd name="T18" fmla="*/ 1638 w 3268"/>
                  <a:gd name="T19" fmla="*/ 1183 h 2729"/>
                  <a:gd name="T20" fmla="*/ 1174 w 3268"/>
                  <a:gd name="T21" fmla="*/ 711 h 2729"/>
                  <a:gd name="T22" fmla="*/ 1174 w 3268"/>
                  <a:gd name="T23" fmla="*/ 711 h 2729"/>
                  <a:gd name="T24" fmla="*/ 2548 w 3268"/>
                  <a:gd name="T25" fmla="*/ 2488 h 2729"/>
                  <a:gd name="T26" fmla="*/ 728 w 3268"/>
                  <a:gd name="T27" fmla="*/ 2372 h 2729"/>
                  <a:gd name="T28" fmla="*/ 2548 w 3268"/>
                  <a:gd name="T29" fmla="*/ 2372 h 2729"/>
                  <a:gd name="T30" fmla="*/ 2548 w 3268"/>
                  <a:gd name="T31" fmla="*/ 2488 h 2729"/>
                  <a:gd name="T32" fmla="*/ 2548 w 3268"/>
                  <a:gd name="T33" fmla="*/ 2488 h 2729"/>
                  <a:gd name="T34" fmla="*/ 801 w 3268"/>
                  <a:gd name="T35" fmla="*/ 1363 h 2729"/>
                  <a:gd name="T36" fmla="*/ 918 w 3268"/>
                  <a:gd name="T37" fmla="*/ 1245 h 2729"/>
                  <a:gd name="T38" fmla="*/ 605 w 3268"/>
                  <a:gd name="T39" fmla="*/ 812 h 2729"/>
                  <a:gd name="T40" fmla="*/ 1027 w 3268"/>
                  <a:gd name="T41" fmla="*/ 262 h 2729"/>
                  <a:gd name="T42" fmla="*/ 1025 w 3268"/>
                  <a:gd name="T43" fmla="*/ 218 h 2729"/>
                  <a:gd name="T44" fmla="*/ 551 w 3268"/>
                  <a:gd name="T45" fmla="*/ 1210 h 2729"/>
                  <a:gd name="T46" fmla="*/ 0 w 3268"/>
                  <a:gd name="T47" fmla="*/ 2235 h 2729"/>
                  <a:gd name="T48" fmla="*/ 358 w 3268"/>
                  <a:gd name="T49" fmla="*/ 2354 h 2729"/>
                  <a:gd name="T50" fmla="*/ 221 w 3268"/>
                  <a:gd name="T51" fmla="*/ 2144 h 2729"/>
                  <a:gd name="T52" fmla="*/ 801 w 3268"/>
                  <a:gd name="T53" fmla="*/ 1363 h 2729"/>
                  <a:gd name="T54" fmla="*/ 801 w 3268"/>
                  <a:gd name="T55" fmla="*/ 1363 h 2729"/>
                  <a:gd name="T56" fmla="*/ 801 w 3268"/>
                  <a:gd name="T57" fmla="*/ 1363 h 2729"/>
                  <a:gd name="T58" fmla="*/ 2883 w 3268"/>
                  <a:gd name="T59" fmla="*/ 812 h 2729"/>
                  <a:gd name="T60" fmla="*/ 2212 w 3268"/>
                  <a:gd name="T61" fmla="*/ 221 h 2729"/>
                  <a:gd name="T62" fmla="*/ 2360 w 3268"/>
                  <a:gd name="T63" fmla="*/ 474 h 2729"/>
                  <a:gd name="T64" fmla="*/ 2458 w 3268"/>
                  <a:gd name="T65" fmla="*/ 1136 h 2729"/>
                  <a:gd name="T66" fmla="*/ 2463 w 3268"/>
                  <a:gd name="T67" fmla="*/ 1357 h 2729"/>
                  <a:gd name="T68" fmla="*/ 3068 w 3268"/>
                  <a:gd name="T69" fmla="*/ 2052 h 2729"/>
                  <a:gd name="T70" fmla="*/ 2884 w 3268"/>
                  <a:gd name="T71" fmla="*/ 2144 h 2729"/>
                  <a:gd name="T72" fmla="*/ 3139 w 3268"/>
                  <a:gd name="T73" fmla="*/ 2354 h 2729"/>
                  <a:gd name="T74" fmla="*/ 3267 w 3268"/>
                  <a:gd name="T75" fmla="*/ 2052 h 2729"/>
                  <a:gd name="T76" fmla="*/ 2717 w 3268"/>
                  <a:gd name="T77" fmla="*/ 1210 h 2729"/>
                  <a:gd name="T78" fmla="*/ 2717 w 3268"/>
                  <a:gd name="T79" fmla="*/ 1210 h 2729"/>
                  <a:gd name="T80" fmla="*/ 2717 w 3268"/>
                  <a:gd name="T81" fmla="*/ 1210 h 2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68" h="2729">
                    <a:moveTo>
                      <a:pt x="2069" y="1272"/>
                    </a:moveTo>
                    <a:cubicBezTo>
                      <a:pt x="2233" y="1141"/>
                      <a:pt x="2338" y="939"/>
                      <a:pt x="2338" y="712"/>
                    </a:cubicBezTo>
                    <a:cubicBezTo>
                      <a:pt x="2338" y="319"/>
                      <a:pt x="2024" y="0"/>
                      <a:pt x="1638" y="0"/>
                    </a:cubicBezTo>
                    <a:cubicBezTo>
                      <a:pt x="1252" y="0"/>
                      <a:pt x="938" y="319"/>
                      <a:pt x="938" y="712"/>
                    </a:cubicBezTo>
                    <a:cubicBezTo>
                      <a:pt x="938" y="939"/>
                      <a:pt x="1043" y="1141"/>
                      <a:pt x="1206" y="1272"/>
                    </a:cubicBezTo>
                    <a:cubicBezTo>
                      <a:pt x="776" y="1447"/>
                      <a:pt x="471" y="1874"/>
                      <a:pt x="471" y="2373"/>
                    </a:cubicBezTo>
                    <a:cubicBezTo>
                      <a:pt x="471" y="2610"/>
                      <a:pt x="471" y="2610"/>
                      <a:pt x="471" y="2610"/>
                    </a:cubicBezTo>
                    <a:cubicBezTo>
                      <a:pt x="471" y="2676"/>
                      <a:pt x="523" y="2729"/>
                      <a:pt x="587" y="2729"/>
                    </a:cubicBezTo>
                    <a:cubicBezTo>
                      <a:pt x="2689" y="2729"/>
                      <a:pt x="2689" y="2729"/>
                      <a:pt x="2689" y="2729"/>
                    </a:cubicBezTo>
                    <a:cubicBezTo>
                      <a:pt x="2753" y="2729"/>
                      <a:pt x="2805" y="2676"/>
                      <a:pt x="2805" y="2610"/>
                    </a:cubicBezTo>
                    <a:cubicBezTo>
                      <a:pt x="2805" y="2373"/>
                      <a:pt x="2805" y="2373"/>
                      <a:pt x="2805" y="2373"/>
                    </a:cubicBezTo>
                    <a:cubicBezTo>
                      <a:pt x="2805" y="1874"/>
                      <a:pt x="2500" y="1447"/>
                      <a:pt x="2069" y="1272"/>
                    </a:cubicBezTo>
                    <a:cubicBezTo>
                      <a:pt x="2069" y="1272"/>
                      <a:pt x="2069" y="1272"/>
                      <a:pt x="2069" y="1272"/>
                    </a:cubicBezTo>
                    <a:cubicBezTo>
                      <a:pt x="2069" y="1272"/>
                      <a:pt x="2069" y="1272"/>
                      <a:pt x="2069" y="1272"/>
                    </a:cubicBezTo>
                    <a:cubicBezTo>
                      <a:pt x="2069" y="1272"/>
                      <a:pt x="2069" y="1272"/>
                      <a:pt x="2069" y="1272"/>
                    </a:cubicBezTo>
                    <a:cubicBezTo>
                      <a:pt x="2069" y="1272"/>
                      <a:pt x="2069" y="1272"/>
                      <a:pt x="2069" y="1272"/>
                    </a:cubicBezTo>
                    <a:close/>
                    <a:moveTo>
                      <a:pt x="1174" y="711"/>
                    </a:moveTo>
                    <a:cubicBezTo>
                      <a:pt x="1174" y="451"/>
                      <a:pt x="1382" y="239"/>
                      <a:pt x="1638" y="239"/>
                    </a:cubicBezTo>
                    <a:cubicBezTo>
                      <a:pt x="1894" y="239"/>
                      <a:pt x="2102" y="451"/>
                      <a:pt x="2102" y="711"/>
                    </a:cubicBezTo>
                    <a:cubicBezTo>
                      <a:pt x="2102" y="971"/>
                      <a:pt x="1894" y="1183"/>
                      <a:pt x="1638" y="1183"/>
                    </a:cubicBezTo>
                    <a:cubicBezTo>
                      <a:pt x="1382" y="1183"/>
                      <a:pt x="1174" y="971"/>
                      <a:pt x="1174" y="711"/>
                    </a:cubicBezTo>
                    <a:cubicBezTo>
                      <a:pt x="1174" y="711"/>
                      <a:pt x="1174" y="711"/>
                      <a:pt x="1174" y="711"/>
                    </a:cubicBezTo>
                    <a:cubicBezTo>
                      <a:pt x="1174" y="711"/>
                      <a:pt x="1174" y="711"/>
                      <a:pt x="1174" y="711"/>
                    </a:cubicBezTo>
                    <a:cubicBezTo>
                      <a:pt x="1174" y="711"/>
                      <a:pt x="1174" y="711"/>
                      <a:pt x="1174" y="711"/>
                    </a:cubicBezTo>
                    <a:cubicBezTo>
                      <a:pt x="1174" y="711"/>
                      <a:pt x="1174" y="711"/>
                      <a:pt x="1174" y="711"/>
                    </a:cubicBezTo>
                    <a:close/>
                    <a:moveTo>
                      <a:pt x="2548" y="2488"/>
                    </a:moveTo>
                    <a:cubicBezTo>
                      <a:pt x="728" y="2488"/>
                      <a:pt x="728" y="2488"/>
                      <a:pt x="728" y="2488"/>
                    </a:cubicBezTo>
                    <a:cubicBezTo>
                      <a:pt x="728" y="2372"/>
                      <a:pt x="728" y="2372"/>
                      <a:pt x="728" y="2372"/>
                    </a:cubicBezTo>
                    <a:cubicBezTo>
                      <a:pt x="728" y="1862"/>
                      <a:pt x="1136" y="1447"/>
                      <a:pt x="1638" y="1447"/>
                    </a:cubicBezTo>
                    <a:cubicBezTo>
                      <a:pt x="2140" y="1447"/>
                      <a:pt x="2548" y="1862"/>
                      <a:pt x="2548" y="2372"/>
                    </a:cubicBezTo>
                    <a:cubicBezTo>
                      <a:pt x="2548" y="2488"/>
                      <a:pt x="2548" y="2488"/>
                      <a:pt x="2548" y="2488"/>
                    </a:cubicBezTo>
                    <a:cubicBezTo>
                      <a:pt x="2548" y="2488"/>
                      <a:pt x="2548" y="2488"/>
                      <a:pt x="2548" y="2488"/>
                    </a:cubicBezTo>
                    <a:cubicBezTo>
                      <a:pt x="2548" y="2488"/>
                      <a:pt x="2548" y="2488"/>
                      <a:pt x="2548" y="2488"/>
                    </a:cubicBezTo>
                    <a:cubicBezTo>
                      <a:pt x="2548" y="2488"/>
                      <a:pt x="2548" y="2488"/>
                      <a:pt x="2548" y="2488"/>
                    </a:cubicBezTo>
                    <a:cubicBezTo>
                      <a:pt x="2548" y="2488"/>
                      <a:pt x="2548" y="2488"/>
                      <a:pt x="2548" y="2488"/>
                    </a:cubicBezTo>
                    <a:close/>
                    <a:moveTo>
                      <a:pt x="801" y="1363"/>
                    </a:moveTo>
                    <a:cubicBezTo>
                      <a:pt x="826" y="1357"/>
                      <a:pt x="826" y="1357"/>
                      <a:pt x="826" y="1357"/>
                    </a:cubicBezTo>
                    <a:cubicBezTo>
                      <a:pt x="879" y="1340"/>
                      <a:pt x="918" y="1297"/>
                      <a:pt x="918" y="1245"/>
                    </a:cubicBezTo>
                    <a:cubicBezTo>
                      <a:pt x="918" y="1196"/>
                      <a:pt x="882" y="1153"/>
                      <a:pt x="831" y="1136"/>
                    </a:cubicBezTo>
                    <a:cubicBezTo>
                      <a:pt x="694" y="1078"/>
                      <a:pt x="605" y="951"/>
                      <a:pt x="605" y="812"/>
                    </a:cubicBezTo>
                    <a:cubicBezTo>
                      <a:pt x="605" y="654"/>
                      <a:pt x="753" y="520"/>
                      <a:pt x="907" y="474"/>
                    </a:cubicBezTo>
                    <a:cubicBezTo>
                      <a:pt x="934" y="397"/>
                      <a:pt x="975" y="325"/>
                      <a:pt x="1027" y="262"/>
                    </a:cubicBezTo>
                    <a:cubicBezTo>
                      <a:pt x="1036" y="248"/>
                      <a:pt x="1046" y="235"/>
                      <a:pt x="1056" y="221"/>
                    </a:cubicBezTo>
                    <a:cubicBezTo>
                      <a:pt x="1045" y="221"/>
                      <a:pt x="1035" y="218"/>
                      <a:pt x="1025" y="218"/>
                    </a:cubicBezTo>
                    <a:cubicBezTo>
                      <a:pt x="672" y="218"/>
                      <a:pt x="384" y="484"/>
                      <a:pt x="384" y="812"/>
                    </a:cubicBezTo>
                    <a:cubicBezTo>
                      <a:pt x="384" y="962"/>
                      <a:pt x="446" y="1103"/>
                      <a:pt x="551" y="1210"/>
                    </a:cubicBezTo>
                    <a:cubicBezTo>
                      <a:pt x="217" y="1370"/>
                      <a:pt x="0" y="1690"/>
                      <a:pt x="0" y="2052"/>
                    </a:cubicBezTo>
                    <a:cubicBezTo>
                      <a:pt x="0" y="2235"/>
                      <a:pt x="0" y="2235"/>
                      <a:pt x="0" y="2235"/>
                    </a:cubicBezTo>
                    <a:cubicBezTo>
                      <a:pt x="0" y="2301"/>
                      <a:pt x="57" y="2354"/>
                      <a:pt x="128" y="2354"/>
                    </a:cubicBezTo>
                    <a:cubicBezTo>
                      <a:pt x="358" y="2354"/>
                      <a:pt x="358" y="2354"/>
                      <a:pt x="358" y="2354"/>
                    </a:cubicBezTo>
                    <a:cubicBezTo>
                      <a:pt x="358" y="2273"/>
                      <a:pt x="367" y="2221"/>
                      <a:pt x="383" y="2144"/>
                    </a:cubicBezTo>
                    <a:cubicBezTo>
                      <a:pt x="221" y="2144"/>
                      <a:pt x="221" y="2144"/>
                      <a:pt x="221" y="2144"/>
                    </a:cubicBezTo>
                    <a:cubicBezTo>
                      <a:pt x="221" y="2052"/>
                      <a:pt x="221" y="2052"/>
                      <a:pt x="221" y="2052"/>
                    </a:cubicBezTo>
                    <a:cubicBezTo>
                      <a:pt x="221" y="1724"/>
                      <a:pt x="459" y="1442"/>
                      <a:pt x="801" y="1363"/>
                    </a:cubicBezTo>
                    <a:cubicBezTo>
                      <a:pt x="801" y="1363"/>
                      <a:pt x="801" y="1363"/>
                      <a:pt x="801" y="1363"/>
                    </a:cubicBezTo>
                    <a:cubicBezTo>
                      <a:pt x="801" y="1363"/>
                      <a:pt x="801" y="1363"/>
                      <a:pt x="801" y="1363"/>
                    </a:cubicBezTo>
                    <a:cubicBezTo>
                      <a:pt x="801" y="1363"/>
                      <a:pt x="801" y="1363"/>
                      <a:pt x="801" y="1363"/>
                    </a:cubicBezTo>
                    <a:cubicBezTo>
                      <a:pt x="801" y="1363"/>
                      <a:pt x="801" y="1363"/>
                      <a:pt x="801" y="1363"/>
                    </a:cubicBezTo>
                    <a:close/>
                    <a:moveTo>
                      <a:pt x="2717" y="1210"/>
                    </a:moveTo>
                    <a:cubicBezTo>
                      <a:pt x="2822" y="1103"/>
                      <a:pt x="2883" y="962"/>
                      <a:pt x="2883" y="812"/>
                    </a:cubicBezTo>
                    <a:cubicBezTo>
                      <a:pt x="2883" y="484"/>
                      <a:pt x="2596" y="218"/>
                      <a:pt x="2243" y="218"/>
                    </a:cubicBezTo>
                    <a:cubicBezTo>
                      <a:pt x="2232" y="218"/>
                      <a:pt x="2222" y="221"/>
                      <a:pt x="2212" y="221"/>
                    </a:cubicBezTo>
                    <a:cubicBezTo>
                      <a:pt x="2222" y="235"/>
                      <a:pt x="2232" y="248"/>
                      <a:pt x="2241" y="262"/>
                    </a:cubicBezTo>
                    <a:cubicBezTo>
                      <a:pt x="2293" y="325"/>
                      <a:pt x="2333" y="397"/>
                      <a:pt x="2360" y="474"/>
                    </a:cubicBezTo>
                    <a:cubicBezTo>
                      <a:pt x="2515" y="520"/>
                      <a:pt x="2683" y="653"/>
                      <a:pt x="2683" y="812"/>
                    </a:cubicBezTo>
                    <a:cubicBezTo>
                      <a:pt x="2683" y="951"/>
                      <a:pt x="2595" y="1078"/>
                      <a:pt x="2458" y="1136"/>
                    </a:cubicBezTo>
                    <a:cubicBezTo>
                      <a:pt x="2407" y="1153"/>
                      <a:pt x="2371" y="1196"/>
                      <a:pt x="2371" y="1245"/>
                    </a:cubicBezTo>
                    <a:cubicBezTo>
                      <a:pt x="2371" y="1297"/>
                      <a:pt x="2410" y="1340"/>
                      <a:pt x="2463" y="1357"/>
                    </a:cubicBezTo>
                    <a:cubicBezTo>
                      <a:pt x="2488" y="1362"/>
                      <a:pt x="2488" y="1362"/>
                      <a:pt x="2488" y="1362"/>
                    </a:cubicBezTo>
                    <a:cubicBezTo>
                      <a:pt x="2830" y="1442"/>
                      <a:pt x="3068" y="1724"/>
                      <a:pt x="3068" y="2052"/>
                    </a:cubicBezTo>
                    <a:cubicBezTo>
                      <a:pt x="3068" y="2144"/>
                      <a:pt x="3068" y="2144"/>
                      <a:pt x="3068" y="2144"/>
                    </a:cubicBezTo>
                    <a:cubicBezTo>
                      <a:pt x="2884" y="2144"/>
                      <a:pt x="2884" y="2144"/>
                      <a:pt x="2884" y="2144"/>
                    </a:cubicBezTo>
                    <a:cubicBezTo>
                      <a:pt x="2901" y="2221"/>
                      <a:pt x="2910" y="2273"/>
                      <a:pt x="2910" y="2354"/>
                    </a:cubicBezTo>
                    <a:cubicBezTo>
                      <a:pt x="3139" y="2354"/>
                      <a:pt x="3139" y="2354"/>
                      <a:pt x="3139" y="2354"/>
                    </a:cubicBezTo>
                    <a:cubicBezTo>
                      <a:pt x="3210" y="2354"/>
                      <a:pt x="3267" y="2301"/>
                      <a:pt x="3267" y="2235"/>
                    </a:cubicBezTo>
                    <a:cubicBezTo>
                      <a:pt x="3267" y="2052"/>
                      <a:pt x="3267" y="2052"/>
                      <a:pt x="3267" y="2052"/>
                    </a:cubicBezTo>
                    <a:cubicBezTo>
                      <a:pt x="3268" y="1690"/>
                      <a:pt x="3050" y="1370"/>
                      <a:pt x="2717" y="1210"/>
                    </a:cubicBezTo>
                    <a:cubicBezTo>
                      <a:pt x="2717" y="1210"/>
                      <a:pt x="2717" y="1210"/>
                      <a:pt x="2717" y="1210"/>
                    </a:cubicBezTo>
                    <a:cubicBezTo>
                      <a:pt x="2717" y="1210"/>
                      <a:pt x="2717" y="1210"/>
                      <a:pt x="2717" y="1210"/>
                    </a:cubicBezTo>
                    <a:cubicBezTo>
                      <a:pt x="2717" y="1210"/>
                      <a:pt x="2717" y="1210"/>
                      <a:pt x="2717" y="1210"/>
                    </a:cubicBezTo>
                    <a:cubicBezTo>
                      <a:pt x="2717" y="1210"/>
                      <a:pt x="2717" y="1210"/>
                      <a:pt x="2717" y="1210"/>
                    </a:cubicBezTo>
                    <a:close/>
                    <a:moveTo>
                      <a:pt x="2717" y="1210"/>
                    </a:moveTo>
                    <a:cubicBezTo>
                      <a:pt x="2717" y="1210"/>
                      <a:pt x="2717" y="1210"/>
                      <a:pt x="2717" y="1210"/>
                    </a:cubicBezTo>
                  </a:path>
                </a:pathLst>
              </a:custGeom>
              <a:solidFill>
                <a:srgbClr val="FFB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7681493" y="4340932"/>
              <a:ext cx="3396504" cy="306067"/>
              <a:chOff x="7574245" y="2137726"/>
              <a:chExt cx="3634158" cy="327483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7574245" y="2137726"/>
                <a:ext cx="327483" cy="327483"/>
                <a:chOff x="3913239" y="2202426"/>
                <a:chExt cx="521109" cy="521109"/>
              </a:xfrm>
            </p:grpSpPr>
            <p:sp>
              <p:nvSpPr>
                <p:cNvPr id="59" name="椭圆 58"/>
                <p:cNvSpPr/>
                <p:nvPr/>
              </p:nvSpPr>
              <p:spPr>
                <a:xfrm>
                  <a:off x="3913239" y="2202426"/>
                  <a:ext cx="521109" cy="521109"/>
                </a:xfrm>
                <a:prstGeom prst="ellipse">
                  <a:avLst/>
                </a:prstGeom>
                <a:solidFill>
                  <a:srgbClr val="4AA6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加号 59"/>
                <p:cNvSpPr/>
                <p:nvPr/>
              </p:nvSpPr>
              <p:spPr>
                <a:xfrm>
                  <a:off x="3962759" y="2251946"/>
                  <a:ext cx="422067" cy="422067"/>
                </a:xfrm>
                <a:prstGeom prst="mathPlus">
                  <a:avLst>
                    <a:gd name="adj1" fmla="val 1488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58" name="直接连接符 57"/>
              <p:cNvCxnSpPr/>
              <p:nvPr/>
            </p:nvCxnSpPr>
            <p:spPr>
              <a:xfrm flipV="1">
                <a:off x="7901739" y="2301466"/>
                <a:ext cx="3306664" cy="1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8"/>
            <p:cNvGrpSpPr>
              <a:grpSpLocks noChangeAspect="1"/>
            </p:cNvGrpSpPr>
            <p:nvPr/>
          </p:nvGrpSpPr>
          <p:grpSpPr bwMode="auto">
            <a:xfrm>
              <a:off x="8555150" y="3782251"/>
              <a:ext cx="386622" cy="632330"/>
              <a:chOff x="2379" y="-678"/>
              <a:chExt cx="2922" cy="4779"/>
            </a:xfrm>
          </p:grpSpPr>
          <p:sp>
            <p:nvSpPr>
              <p:cNvPr id="24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2379" y="219"/>
                <a:ext cx="2922" cy="3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Oval 9"/>
              <p:cNvSpPr>
                <a:spLocks noChangeArrowheads="1"/>
              </p:cNvSpPr>
              <p:nvPr/>
            </p:nvSpPr>
            <p:spPr bwMode="auto">
              <a:xfrm>
                <a:off x="2946" y="1326"/>
                <a:ext cx="1785" cy="1671"/>
              </a:xfrm>
              <a:prstGeom prst="ellipse">
                <a:avLst/>
              </a:prstGeom>
              <a:solidFill>
                <a:srgbClr val="4AA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379" y="2907"/>
                <a:ext cx="2920" cy="1194"/>
              </a:xfrm>
              <a:custGeom>
                <a:avLst/>
                <a:gdLst>
                  <a:gd name="T0" fmla="*/ 20 w 1874"/>
                  <a:gd name="T1" fmla="*/ 768 h 768"/>
                  <a:gd name="T2" fmla="*/ 491 w 1874"/>
                  <a:gd name="T3" fmla="*/ 164 h 768"/>
                  <a:gd name="T4" fmla="*/ 1439 w 1874"/>
                  <a:gd name="T5" fmla="*/ 164 h 768"/>
                  <a:gd name="T6" fmla="*/ 1874 w 1874"/>
                  <a:gd name="T7" fmla="*/ 768 h 768"/>
                  <a:gd name="T8" fmla="*/ 0 w 1874"/>
                  <a:gd name="T9" fmla="*/ 768 h 768"/>
                  <a:gd name="T10" fmla="*/ 20 w 1874"/>
                  <a:gd name="T11" fmla="*/ 768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4" h="768">
                    <a:moveTo>
                      <a:pt x="20" y="768"/>
                    </a:moveTo>
                    <a:cubicBezTo>
                      <a:pt x="20" y="768"/>
                      <a:pt x="71" y="230"/>
                      <a:pt x="491" y="164"/>
                    </a:cubicBezTo>
                    <a:cubicBezTo>
                      <a:pt x="491" y="164"/>
                      <a:pt x="938" y="0"/>
                      <a:pt x="1439" y="164"/>
                    </a:cubicBezTo>
                    <a:cubicBezTo>
                      <a:pt x="1439" y="164"/>
                      <a:pt x="1834" y="241"/>
                      <a:pt x="1874" y="768"/>
                    </a:cubicBezTo>
                    <a:cubicBezTo>
                      <a:pt x="0" y="768"/>
                      <a:pt x="0" y="768"/>
                      <a:pt x="0" y="768"/>
                    </a:cubicBezTo>
                    <a:lnTo>
                      <a:pt x="20" y="768"/>
                    </a:lnTo>
                    <a:close/>
                  </a:path>
                </a:pathLst>
              </a:custGeom>
              <a:solidFill>
                <a:srgbClr val="4AA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11"/>
              <p:cNvSpPr>
                <a:spLocks noEditPoints="1"/>
              </p:cNvSpPr>
              <p:nvPr/>
            </p:nvSpPr>
            <p:spPr bwMode="auto">
              <a:xfrm>
                <a:off x="2566" y="-678"/>
                <a:ext cx="2579" cy="2191"/>
              </a:xfrm>
              <a:custGeom>
                <a:avLst/>
                <a:gdLst>
                  <a:gd name="T0" fmla="*/ 0 w 1655"/>
                  <a:gd name="T1" fmla="*/ 1015 h 1409"/>
                  <a:gd name="T2" fmla="*/ 332 w 1655"/>
                  <a:gd name="T3" fmla="*/ 1409 h 1409"/>
                  <a:gd name="T4" fmla="*/ 1248 w 1655"/>
                  <a:gd name="T5" fmla="*/ 1379 h 1409"/>
                  <a:gd name="T6" fmla="*/ 1575 w 1655"/>
                  <a:gd name="T7" fmla="*/ 990 h 1409"/>
                  <a:gd name="T8" fmla="*/ 0 w 1655"/>
                  <a:gd name="T9" fmla="*/ 1015 h 1409"/>
                  <a:gd name="T10" fmla="*/ 960 w 1655"/>
                  <a:gd name="T11" fmla="*/ 957 h 1409"/>
                  <a:gd name="T12" fmla="*/ 824 w 1655"/>
                  <a:gd name="T13" fmla="*/ 957 h 1409"/>
                  <a:gd name="T14" fmla="*/ 824 w 1655"/>
                  <a:gd name="T15" fmla="*/ 1065 h 1409"/>
                  <a:gd name="T16" fmla="*/ 775 w 1655"/>
                  <a:gd name="T17" fmla="*/ 1065 h 1409"/>
                  <a:gd name="T18" fmla="*/ 775 w 1655"/>
                  <a:gd name="T19" fmla="*/ 957 h 1409"/>
                  <a:gd name="T20" fmla="*/ 645 w 1655"/>
                  <a:gd name="T21" fmla="*/ 957 h 1409"/>
                  <a:gd name="T22" fmla="*/ 645 w 1655"/>
                  <a:gd name="T23" fmla="*/ 911 h 1409"/>
                  <a:gd name="T24" fmla="*/ 775 w 1655"/>
                  <a:gd name="T25" fmla="*/ 911 h 1409"/>
                  <a:gd name="T26" fmla="*/ 775 w 1655"/>
                  <a:gd name="T27" fmla="*/ 786 h 1409"/>
                  <a:gd name="T28" fmla="*/ 824 w 1655"/>
                  <a:gd name="T29" fmla="*/ 786 h 1409"/>
                  <a:gd name="T30" fmla="*/ 824 w 1655"/>
                  <a:gd name="T31" fmla="*/ 911 h 1409"/>
                  <a:gd name="T32" fmla="*/ 960 w 1655"/>
                  <a:gd name="T33" fmla="*/ 911 h 1409"/>
                  <a:gd name="T34" fmla="*/ 960 w 1655"/>
                  <a:gd name="T35" fmla="*/ 957 h 1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55" h="1409">
                    <a:moveTo>
                      <a:pt x="0" y="1015"/>
                    </a:moveTo>
                    <a:cubicBezTo>
                      <a:pt x="332" y="1409"/>
                      <a:pt x="332" y="1409"/>
                      <a:pt x="332" y="1409"/>
                    </a:cubicBezTo>
                    <a:cubicBezTo>
                      <a:pt x="332" y="1409"/>
                      <a:pt x="796" y="1000"/>
                      <a:pt x="1248" y="1379"/>
                    </a:cubicBezTo>
                    <a:cubicBezTo>
                      <a:pt x="1575" y="990"/>
                      <a:pt x="1575" y="990"/>
                      <a:pt x="1575" y="990"/>
                    </a:cubicBezTo>
                    <a:cubicBezTo>
                      <a:pt x="1655" y="1080"/>
                      <a:pt x="793" y="0"/>
                      <a:pt x="0" y="1015"/>
                    </a:cubicBezTo>
                    <a:close/>
                    <a:moveTo>
                      <a:pt x="960" y="957"/>
                    </a:moveTo>
                    <a:cubicBezTo>
                      <a:pt x="824" y="957"/>
                      <a:pt x="824" y="957"/>
                      <a:pt x="824" y="957"/>
                    </a:cubicBezTo>
                    <a:cubicBezTo>
                      <a:pt x="824" y="1065"/>
                      <a:pt x="824" y="1065"/>
                      <a:pt x="824" y="1065"/>
                    </a:cubicBezTo>
                    <a:cubicBezTo>
                      <a:pt x="775" y="1065"/>
                      <a:pt x="775" y="1065"/>
                      <a:pt x="775" y="1065"/>
                    </a:cubicBezTo>
                    <a:cubicBezTo>
                      <a:pt x="775" y="957"/>
                      <a:pt x="775" y="957"/>
                      <a:pt x="775" y="957"/>
                    </a:cubicBezTo>
                    <a:cubicBezTo>
                      <a:pt x="645" y="957"/>
                      <a:pt x="645" y="957"/>
                      <a:pt x="645" y="957"/>
                    </a:cubicBezTo>
                    <a:cubicBezTo>
                      <a:pt x="645" y="911"/>
                      <a:pt x="645" y="911"/>
                      <a:pt x="645" y="911"/>
                    </a:cubicBezTo>
                    <a:cubicBezTo>
                      <a:pt x="775" y="911"/>
                      <a:pt x="775" y="911"/>
                      <a:pt x="775" y="911"/>
                    </a:cubicBezTo>
                    <a:cubicBezTo>
                      <a:pt x="775" y="786"/>
                      <a:pt x="775" y="786"/>
                      <a:pt x="775" y="786"/>
                    </a:cubicBezTo>
                    <a:cubicBezTo>
                      <a:pt x="824" y="786"/>
                      <a:pt x="824" y="786"/>
                      <a:pt x="824" y="786"/>
                    </a:cubicBezTo>
                    <a:cubicBezTo>
                      <a:pt x="824" y="911"/>
                      <a:pt x="824" y="911"/>
                      <a:pt x="824" y="911"/>
                    </a:cubicBezTo>
                    <a:cubicBezTo>
                      <a:pt x="960" y="911"/>
                      <a:pt x="960" y="911"/>
                      <a:pt x="960" y="911"/>
                    </a:cubicBezTo>
                    <a:cubicBezTo>
                      <a:pt x="960" y="957"/>
                      <a:pt x="960" y="957"/>
                      <a:pt x="960" y="957"/>
                    </a:cubicBezTo>
                    <a:close/>
                  </a:path>
                </a:pathLst>
              </a:custGeom>
              <a:solidFill>
                <a:srgbClr val="4AA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zh-CN" altLang="en-US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8" name="矩形 67"/>
            <p:cNvSpPr/>
            <p:nvPr/>
          </p:nvSpPr>
          <p:spPr>
            <a:xfrm>
              <a:off x="8292948" y="4509311"/>
              <a:ext cx="2937468" cy="1461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400" b="1" dirty="0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对个人而言</a:t>
              </a:r>
              <a:endParaRPr lang="zh-CN" altLang="en-US" sz="2400" b="1" dirty="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dirty="0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提高个人专业能力，增加患者对医护人员的信任，体现职业价值感。</a:t>
              </a:r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 flipH="1" flipV="1">
              <a:off x="1241339" y="4370017"/>
              <a:ext cx="3396504" cy="306067"/>
              <a:chOff x="7574245" y="2137726"/>
              <a:chExt cx="3634158" cy="327483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7574245" y="2137726"/>
                <a:ext cx="327483" cy="327483"/>
                <a:chOff x="3913239" y="2202426"/>
                <a:chExt cx="521109" cy="521109"/>
              </a:xfrm>
            </p:grpSpPr>
            <p:sp>
              <p:nvSpPr>
                <p:cNvPr id="92" name="椭圆 91"/>
                <p:cNvSpPr/>
                <p:nvPr/>
              </p:nvSpPr>
              <p:spPr>
                <a:xfrm>
                  <a:off x="3913239" y="2202426"/>
                  <a:ext cx="521109" cy="521109"/>
                </a:xfrm>
                <a:prstGeom prst="ellipse">
                  <a:avLst/>
                </a:prstGeom>
                <a:solidFill>
                  <a:srgbClr val="2C9C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3" name="加号 92"/>
                <p:cNvSpPr/>
                <p:nvPr/>
              </p:nvSpPr>
              <p:spPr>
                <a:xfrm>
                  <a:off x="3962759" y="2251946"/>
                  <a:ext cx="422067" cy="422067"/>
                </a:xfrm>
                <a:prstGeom prst="mathPlus">
                  <a:avLst>
                    <a:gd name="adj1" fmla="val 1488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91" name="直接连接符 90"/>
              <p:cNvCxnSpPr/>
              <p:nvPr/>
            </p:nvCxnSpPr>
            <p:spPr>
              <a:xfrm flipV="1">
                <a:off x="7901739" y="2301466"/>
                <a:ext cx="3306664" cy="1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矩形 93"/>
            <p:cNvSpPr/>
            <p:nvPr/>
          </p:nvSpPr>
          <p:spPr>
            <a:xfrm>
              <a:off x="1234222" y="4507689"/>
              <a:ext cx="2875094" cy="14616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400" b="1" dirty="0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对患者而言</a:t>
              </a:r>
              <a:endParaRPr lang="zh-CN" altLang="en-US" sz="2400" b="1" dirty="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dirty="0">
                  <a:solidFill>
                    <a:prstClr val="black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促进患者积极配合，确保治疗和护理的顺利实施，促进患者早日康复。</a:t>
              </a:r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264787" y="3819586"/>
              <a:ext cx="1081215" cy="608182"/>
              <a:chOff x="3762508" y="3113544"/>
              <a:chExt cx="847372" cy="476646"/>
            </a:xfrm>
            <a:solidFill>
              <a:srgbClr val="00B0F0"/>
            </a:solidFill>
          </p:grpSpPr>
          <p:sp>
            <p:nvSpPr>
              <p:cNvPr id="95" name="Freeform 17"/>
              <p:cNvSpPr>
                <a:spLocks noEditPoints="1"/>
              </p:cNvSpPr>
              <p:nvPr/>
            </p:nvSpPr>
            <p:spPr bwMode="auto">
              <a:xfrm>
                <a:off x="3762508" y="3113544"/>
                <a:ext cx="847372" cy="476646"/>
              </a:xfrm>
              <a:custGeom>
                <a:avLst/>
                <a:gdLst/>
                <a:ahLst/>
                <a:cxnLst>
                  <a:cxn ang="0">
                    <a:pos x="771" y="377"/>
                  </a:cxn>
                  <a:cxn ang="0">
                    <a:pos x="771" y="472"/>
                  </a:cxn>
                  <a:cxn ang="0">
                    <a:pos x="838" y="472"/>
                  </a:cxn>
                  <a:cxn ang="0">
                    <a:pos x="838" y="310"/>
                  </a:cxn>
                  <a:cxn ang="0">
                    <a:pos x="67" y="310"/>
                  </a:cxn>
                  <a:cxn ang="0">
                    <a:pos x="67" y="35"/>
                  </a:cxn>
                  <a:cxn ang="0">
                    <a:pos x="57" y="11"/>
                  </a:cxn>
                  <a:cxn ang="0">
                    <a:pos x="33" y="0"/>
                  </a:cxn>
                  <a:cxn ang="0">
                    <a:pos x="10" y="11"/>
                  </a:cxn>
                  <a:cxn ang="0">
                    <a:pos x="0" y="35"/>
                  </a:cxn>
                  <a:cxn ang="0">
                    <a:pos x="0" y="472"/>
                  </a:cxn>
                  <a:cxn ang="0">
                    <a:pos x="67" y="472"/>
                  </a:cxn>
                  <a:cxn ang="0">
                    <a:pos x="67" y="377"/>
                  </a:cxn>
                  <a:cxn ang="0">
                    <a:pos x="771" y="377"/>
                  </a:cxn>
                  <a:cxn ang="0">
                    <a:pos x="771" y="377"/>
                  </a:cxn>
                  <a:cxn ang="0">
                    <a:pos x="771" y="377"/>
                  </a:cxn>
                </a:cxnLst>
                <a:rect l="0" t="0" r="r" b="b"/>
                <a:pathLst>
                  <a:path w="838" h="472">
                    <a:moveTo>
                      <a:pt x="771" y="377"/>
                    </a:moveTo>
                    <a:cubicBezTo>
                      <a:pt x="771" y="472"/>
                      <a:pt x="771" y="472"/>
                      <a:pt x="771" y="472"/>
                    </a:cubicBezTo>
                    <a:cubicBezTo>
                      <a:pt x="838" y="472"/>
                      <a:pt x="838" y="472"/>
                      <a:pt x="838" y="472"/>
                    </a:cubicBezTo>
                    <a:cubicBezTo>
                      <a:pt x="838" y="310"/>
                      <a:pt x="838" y="310"/>
                      <a:pt x="838" y="310"/>
                    </a:cubicBezTo>
                    <a:cubicBezTo>
                      <a:pt x="67" y="310"/>
                      <a:pt x="67" y="310"/>
                      <a:pt x="67" y="310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26"/>
                      <a:pt x="64" y="18"/>
                      <a:pt x="57" y="11"/>
                    </a:cubicBezTo>
                    <a:cubicBezTo>
                      <a:pt x="50" y="4"/>
                      <a:pt x="43" y="0"/>
                      <a:pt x="33" y="0"/>
                    </a:cubicBezTo>
                    <a:cubicBezTo>
                      <a:pt x="24" y="0"/>
                      <a:pt x="16" y="4"/>
                      <a:pt x="10" y="11"/>
                    </a:cubicBezTo>
                    <a:cubicBezTo>
                      <a:pt x="3" y="18"/>
                      <a:pt x="0" y="26"/>
                      <a:pt x="0" y="35"/>
                    </a:cubicBezTo>
                    <a:cubicBezTo>
                      <a:pt x="0" y="472"/>
                      <a:pt x="0" y="472"/>
                      <a:pt x="0" y="472"/>
                    </a:cubicBezTo>
                    <a:cubicBezTo>
                      <a:pt x="67" y="472"/>
                      <a:pt x="67" y="472"/>
                      <a:pt x="67" y="472"/>
                    </a:cubicBezTo>
                    <a:cubicBezTo>
                      <a:pt x="67" y="377"/>
                      <a:pt x="67" y="377"/>
                      <a:pt x="67" y="377"/>
                    </a:cubicBezTo>
                    <a:lnTo>
                      <a:pt x="771" y="377"/>
                    </a:lnTo>
                    <a:close/>
                    <a:moveTo>
                      <a:pt x="771" y="377"/>
                    </a:moveTo>
                    <a:cubicBezTo>
                      <a:pt x="771" y="377"/>
                      <a:pt x="771" y="377"/>
                      <a:pt x="771" y="377"/>
                    </a:cubicBezTo>
                  </a:path>
                </a:pathLst>
              </a:custGeom>
              <a:solidFill>
                <a:srgbClr val="2C9C9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3124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2000" kern="0">
                  <a:solidFill>
                    <a:srgbClr val="262626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18"/>
              <p:cNvSpPr>
                <a:spLocks noEditPoints="1"/>
              </p:cNvSpPr>
              <p:nvPr/>
            </p:nvSpPr>
            <p:spPr bwMode="auto">
              <a:xfrm>
                <a:off x="3891299" y="3202615"/>
                <a:ext cx="125180" cy="123976"/>
              </a:xfrm>
              <a:custGeom>
                <a:avLst/>
                <a:gdLst/>
                <a:ahLst/>
                <a:cxnLst>
                  <a:cxn ang="0">
                    <a:pos x="61" y="123"/>
                  </a:cxn>
                  <a:cxn ang="0">
                    <a:pos x="105" y="105"/>
                  </a:cxn>
                  <a:cxn ang="0">
                    <a:pos x="124" y="61"/>
                  </a:cxn>
                  <a:cxn ang="0">
                    <a:pos x="105" y="18"/>
                  </a:cxn>
                  <a:cxn ang="0">
                    <a:pos x="61" y="0"/>
                  </a:cxn>
                  <a:cxn ang="0">
                    <a:pos x="18" y="18"/>
                  </a:cxn>
                  <a:cxn ang="0">
                    <a:pos x="0" y="61"/>
                  </a:cxn>
                  <a:cxn ang="0">
                    <a:pos x="18" y="105"/>
                  </a:cxn>
                  <a:cxn ang="0">
                    <a:pos x="61" y="123"/>
                  </a:cxn>
                  <a:cxn ang="0">
                    <a:pos x="61" y="123"/>
                  </a:cxn>
                  <a:cxn ang="0">
                    <a:pos x="61" y="123"/>
                  </a:cxn>
                </a:cxnLst>
                <a:rect l="0" t="0" r="r" b="b"/>
                <a:pathLst>
                  <a:path w="124" h="123">
                    <a:moveTo>
                      <a:pt x="61" y="123"/>
                    </a:moveTo>
                    <a:cubicBezTo>
                      <a:pt x="78" y="123"/>
                      <a:pt x="93" y="117"/>
                      <a:pt x="105" y="105"/>
                    </a:cubicBezTo>
                    <a:cubicBezTo>
                      <a:pt x="118" y="93"/>
                      <a:pt x="124" y="78"/>
                      <a:pt x="124" y="61"/>
                    </a:cubicBezTo>
                    <a:cubicBezTo>
                      <a:pt x="124" y="44"/>
                      <a:pt x="118" y="30"/>
                      <a:pt x="105" y="18"/>
                    </a:cubicBezTo>
                    <a:cubicBezTo>
                      <a:pt x="93" y="6"/>
                      <a:pt x="78" y="0"/>
                      <a:pt x="61" y="0"/>
                    </a:cubicBezTo>
                    <a:cubicBezTo>
                      <a:pt x="44" y="0"/>
                      <a:pt x="30" y="6"/>
                      <a:pt x="18" y="18"/>
                    </a:cubicBezTo>
                    <a:cubicBezTo>
                      <a:pt x="6" y="30"/>
                      <a:pt x="0" y="44"/>
                      <a:pt x="0" y="61"/>
                    </a:cubicBezTo>
                    <a:cubicBezTo>
                      <a:pt x="0" y="78"/>
                      <a:pt x="6" y="93"/>
                      <a:pt x="18" y="105"/>
                    </a:cubicBezTo>
                    <a:cubicBezTo>
                      <a:pt x="30" y="117"/>
                      <a:pt x="44" y="123"/>
                      <a:pt x="61" y="123"/>
                    </a:cubicBezTo>
                    <a:close/>
                    <a:moveTo>
                      <a:pt x="61" y="123"/>
                    </a:moveTo>
                    <a:cubicBezTo>
                      <a:pt x="61" y="123"/>
                      <a:pt x="61" y="123"/>
                      <a:pt x="61" y="123"/>
                    </a:cubicBezTo>
                  </a:path>
                </a:pathLst>
              </a:custGeom>
              <a:solidFill>
                <a:srgbClr val="2C9C9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3124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2000" kern="0">
                  <a:solidFill>
                    <a:srgbClr val="262626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Freeform 20"/>
              <p:cNvSpPr>
                <a:spLocks noEditPoints="1"/>
              </p:cNvSpPr>
              <p:nvPr/>
            </p:nvSpPr>
            <p:spPr bwMode="auto">
              <a:xfrm>
                <a:off x="3867226" y="3211040"/>
                <a:ext cx="740247" cy="179344"/>
              </a:xfrm>
              <a:custGeom>
                <a:avLst/>
                <a:gdLst/>
                <a:ahLst/>
                <a:cxnLst>
                  <a:cxn ang="0">
                    <a:pos x="718" y="63"/>
                  </a:cxn>
                  <a:cxn ang="0">
                    <a:pos x="683" y="47"/>
                  </a:cxn>
                  <a:cxn ang="0">
                    <a:pos x="197" y="0"/>
                  </a:cxn>
                  <a:cxn ang="0">
                    <a:pos x="194" y="0"/>
                  </a:cxn>
                  <a:cxn ang="0">
                    <a:pos x="172" y="9"/>
                  </a:cxn>
                  <a:cxn ang="0">
                    <a:pos x="163" y="31"/>
                  </a:cxn>
                  <a:cxn ang="0">
                    <a:pos x="163" y="115"/>
                  </a:cxn>
                  <a:cxn ang="0">
                    <a:pos x="84" y="129"/>
                  </a:cxn>
                  <a:cxn ang="0">
                    <a:pos x="30" y="106"/>
                  </a:cxn>
                  <a:cxn ang="0">
                    <a:pos x="23" y="98"/>
                  </a:cxn>
                  <a:cxn ang="0">
                    <a:pos x="0" y="129"/>
                  </a:cxn>
                  <a:cxn ang="0">
                    <a:pos x="0" y="144"/>
                  </a:cxn>
                  <a:cxn ang="0">
                    <a:pos x="33" y="177"/>
                  </a:cxn>
                  <a:cxn ang="0">
                    <a:pos x="732" y="177"/>
                  </a:cxn>
                  <a:cxn ang="0">
                    <a:pos x="732" y="95"/>
                  </a:cxn>
                  <a:cxn ang="0">
                    <a:pos x="718" y="63"/>
                  </a:cxn>
                  <a:cxn ang="0">
                    <a:pos x="718" y="63"/>
                  </a:cxn>
                  <a:cxn ang="0">
                    <a:pos x="718" y="63"/>
                  </a:cxn>
                </a:cxnLst>
                <a:rect l="0" t="0" r="r" b="b"/>
                <a:pathLst>
                  <a:path w="732" h="177">
                    <a:moveTo>
                      <a:pt x="718" y="63"/>
                    </a:moveTo>
                    <a:cubicBezTo>
                      <a:pt x="709" y="55"/>
                      <a:pt x="697" y="50"/>
                      <a:pt x="683" y="47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85" y="0"/>
                      <a:pt x="178" y="3"/>
                      <a:pt x="172" y="9"/>
                    </a:cubicBezTo>
                    <a:cubicBezTo>
                      <a:pt x="166" y="15"/>
                      <a:pt x="163" y="22"/>
                      <a:pt x="163" y="31"/>
                    </a:cubicBezTo>
                    <a:cubicBezTo>
                      <a:pt x="163" y="115"/>
                      <a:pt x="163" y="115"/>
                      <a:pt x="163" y="115"/>
                    </a:cubicBezTo>
                    <a:cubicBezTo>
                      <a:pt x="159" y="108"/>
                      <a:pt x="105" y="129"/>
                      <a:pt x="84" y="129"/>
                    </a:cubicBezTo>
                    <a:cubicBezTo>
                      <a:pt x="63" y="129"/>
                      <a:pt x="45" y="121"/>
                      <a:pt x="30" y="106"/>
                    </a:cubicBezTo>
                    <a:cubicBezTo>
                      <a:pt x="28" y="104"/>
                      <a:pt x="25" y="101"/>
                      <a:pt x="23" y="98"/>
                    </a:cubicBezTo>
                    <a:cubicBezTo>
                      <a:pt x="10" y="102"/>
                      <a:pt x="0" y="115"/>
                      <a:pt x="0" y="129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62"/>
                      <a:pt x="15" y="177"/>
                      <a:pt x="33" y="177"/>
                    </a:cubicBezTo>
                    <a:cubicBezTo>
                      <a:pt x="732" y="177"/>
                      <a:pt x="732" y="177"/>
                      <a:pt x="732" y="177"/>
                    </a:cubicBezTo>
                    <a:cubicBezTo>
                      <a:pt x="732" y="95"/>
                      <a:pt x="732" y="95"/>
                      <a:pt x="732" y="95"/>
                    </a:cubicBezTo>
                    <a:cubicBezTo>
                      <a:pt x="732" y="82"/>
                      <a:pt x="728" y="71"/>
                      <a:pt x="718" y="63"/>
                    </a:cubicBezTo>
                    <a:close/>
                    <a:moveTo>
                      <a:pt x="718" y="63"/>
                    </a:moveTo>
                    <a:cubicBezTo>
                      <a:pt x="718" y="63"/>
                      <a:pt x="718" y="63"/>
                      <a:pt x="718" y="63"/>
                    </a:cubicBezTo>
                  </a:path>
                </a:pathLst>
              </a:custGeom>
              <a:solidFill>
                <a:srgbClr val="2C9C9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31240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sz="2000" kern="0">
                  <a:solidFill>
                    <a:srgbClr val="262626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213031" y="64758"/>
            <a:ext cx="2684401" cy="584775"/>
            <a:chOff x="213031" y="64758"/>
            <a:chExt cx="2684401" cy="584775"/>
          </a:xfrm>
        </p:grpSpPr>
        <p:sp>
          <p:nvSpPr>
            <p:cNvPr id="52" name="矩形 51"/>
            <p:cNvSpPr/>
            <p:nvPr/>
          </p:nvSpPr>
          <p:spPr>
            <a:xfrm>
              <a:off x="1071291" y="64758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选题理由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13031" y="221631"/>
              <a:ext cx="90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Part 02 </a:t>
              </a:r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2046111"/>
            <a:ext cx="1262318" cy="1289878"/>
          </a:xfrm>
          <a:prstGeom prst="rect">
            <a:avLst/>
          </a:prstGeom>
          <a:blipFill>
            <a:blip r:embed="rId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1306493" y="3348519"/>
            <a:ext cx="1293728" cy="1289878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0" y="730761"/>
            <a:ext cx="1262318" cy="1289878"/>
            <a:chOff x="0" y="0"/>
            <a:chExt cx="1972011" cy="2015067"/>
          </a:xfrm>
        </p:grpSpPr>
        <p:sp>
          <p:nvSpPr>
            <p:cNvPr id="79" name="矩形 78"/>
            <p:cNvSpPr/>
            <p:nvPr/>
          </p:nvSpPr>
          <p:spPr>
            <a:xfrm>
              <a:off x="0" y="0"/>
              <a:ext cx="1972011" cy="2015067"/>
            </a:xfrm>
            <a:prstGeom prst="rect">
              <a:avLst/>
            </a:prstGeom>
            <a:solidFill>
              <a:srgbClr val="2C9C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Freeform 26"/>
            <p:cNvSpPr>
              <a:spLocks noEditPoints="1"/>
            </p:cNvSpPr>
            <p:nvPr/>
          </p:nvSpPr>
          <p:spPr bwMode="auto">
            <a:xfrm>
              <a:off x="1011572" y="1583396"/>
              <a:ext cx="42076" cy="1503"/>
            </a:xfrm>
            <a:custGeom>
              <a:avLst/>
              <a:gdLst>
                <a:gd name="T0" fmla="*/ 2 w 24"/>
                <a:gd name="T1" fmla="*/ 1 h 1"/>
                <a:gd name="T2" fmla="*/ 3 w 24"/>
                <a:gd name="T3" fmla="*/ 1 h 1"/>
                <a:gd name="T4" fmla="*/ 1 w 24"/>
                <a:gd name="T5" fmla="*/ 1 h 1"/>
                <a:gd name="T6" fmla="*/ 3 w 24"/>
                <a:gd name="T7" fmla="*/ 1 h 1"/>
                <a:gd name="T8" fmla="*/ 1 w 24"/>
                <a:gd name="T9" fmla="*/ 1 h 1"/>
                <a:gd name="T10" fmla="*/ 4 w 24"/>
                <a:gd name="T11" fmla="*/ 1 h 1"/>
                <a:gd name="T12" fmla="*/ 0 w 24"/>
                <a:gd name="T13" fmla="*/ 1 h 1"/>
                <a:gd name="T14" fmla="*/ 4 w 24"/>
                <a:gd name="T15" fmla="*/ 1 h 1"/>
                <a:gd name="T16" fmla="*/ 5 w 24"/>
                <a:gd name="T17" fmla="*/ 1 h 1"/>
                <a:gd name="T18" fmla="*/ 5 w 24"/>
                <a:gd name="T19" fmla="*/ 1 h 1"/>
                <a:gd name="T20" fmla="*/ 6 w 24"/>
                <a:gd name="T21" fmla="*/ 1 h 1"/>
                <a:gd name="T22" fmla="*/ 6 w 24"/>
                <a:gd name="T23" fmla="*/ 1 h 1"/>
                <a:gd name="T24" fmla="*/ 7 w 24"/>
                <a:gd name="T25" fmla="*/ 1 h 1"/>
                <a:gd name="T26" fmla="*/ 7 w 24"/>
                <a:gd name="T27" fmla="*/ 1 h 1"/>
                <a:gd name="T28" fmla="*/ 8 w 24"/>
                <a:gd name="T29" fmla="*/ 1 h 1"/>
                <a:gd name="T30" fmla="*/ 8 w 24"/>
                <a:gd name="T31" fmla="*/ 1 h 1"/>
                <a:gd name="T32" fmla="*/ 9 w 24"/>
                <a:gd name="T33" fmla="*/ 1 h 1"/>
                <a:gd name="T34" fmla="*/ 9 w 24"/>
                <a:gd name="T35" fmla="*/ 1 h 1"/>
                <a:gd name="T36" fmla="*/ 10 w 24"/>
                <a:gd name="T37" fmla="*/ 1 h 1"/>
                <a:gd name="T38" fmla="*/ 10 w 24"/>
                <a:gd name="T39" fmla="*/ 1 h 1"/>
                <a:gd name="T40" fmla="*/ 11 w 24"/>
                <a:gd name="T41" fmla="*/ 1 h 1"/>
                <a:gd name="T42" fmla="*/ 11 w 24"/>
                <a:gd name="T43" fmla="*/ 1 h 1"/>
                <a:gd name="T44" fmla="*/ 12 w 24"/>
                <a:gd name="T45" fmla="*/ 1 h 1"/>
                <a:gd name="T46" fmla="*/ 12 w 24"/>
                <a:gd name="T47" fmla="*/ 1 h 1"/>
                <a:gd name="T48" fmla="*/ 13 w 24"/>
                <a:gd name="T49" fmla="*/ 1 h 1"/>
                <a:gd name="T50" fmla="*/ 13 w 24"/>
                <a:gd name="T51" fmla="*/ 1 h 1"/>
                <a:gd name="T52" fmla="*/ 14 w 24"/>
                <a:gd name="T53" fmla="*/ 1 h 1"/>
                <a:gd name="T54" fmla="*/ 14 w 24"/>
                <a:gd name="T55" fmla="*/ 1 h 1"/>
                <a:gd name="T56" fmla="*/ 15 w 24"/>
                <a:gd name="T57" fmla="*/ 1 h 1"/>
                <a:gd name="T58" fmla="*/ 15 w 24"/>
                <a:gd name="T59" fmla="*/ 1 h 1"/>
                <a:gd name="T60" fmla="*/ 16 w 24"/>
                <a:gd name="T61" fmla="*/ 1 h 1"/>
                <a:gd name="T62" fmla="*/ 16 w 24"/>
                <a:gd name="T63" fmla="*/ 1 h 1"/>
                <a:gd name="T64" fmla="*/ 17 w 24"/>
                <a:gd name="T65" fmla="*/ 1 h 1"/>
                <a:gd name="T66" fmla="*/ 17 w 24"/>
                <a:gd name="T67" fmla="*/ 1 h 1"/>
                <a:gd name="T68" fmla="*/ 18 w 24"/>
                <a:gd name="T69" fmla="*/ 1 h 1"/>
                <a:gd name="T70" fmla="*/ 19 w 24"/>
                <a:gd name="T71" fmla="*/ 1 h 1"/>
                <a:gd name="T72" fmla="*/ 20 w 24"/>
                <a:gd name="T73" fmla="*/ 1 h 1"/>
                <a:gd name="T74" fmla="*/ 20 w 24"/>
                <a:gd name="T75" fmla="*/ 1 h 1"/>
                <a:gd name="T76" fmla="*/ 21 w 24"/>
                <a:gd name="T77" fmla="*/ 1 h 1"/>
                <a:gd name="T78" fmla="*/ 21 w 24"/>
                <a:gd name="T79" fmla="*/ 1 h 1"/>
                <a:gd name="T80" fmla="*/ 22 w 24"/>
                <a:gd name="T81" fmla="*/ 0 h 1"/>
                <a:gd name="T82" fmla="*/ 22 w 24"/>
                <a:gd name="T83" fmla="*/ 0 h 1"/>
                <a:gd name="T84" fmla="*/ 23 w 24"/>
                <a:gd name="T85" fmla="*/ 0 h 1"/>
                <a:gd name="T86" fmla="*/ 23 w 24"/>
                <a:gd name="T87" fmla="*/ 0 h 1"/>
                <a:gd name="T88" fmla="*/ 24 w 24"/>
                <a:gd name="T89" fmla="*/ 0 h 1"/>
                <a:gd name="T90" fmla="*/ 24 w 24"/>
                <a:gd name="T9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1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7" y="1"/>
                  </a:move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1"/>
                  </a:move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9" y="1"/>
                  </a:move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0" y="1"/>
                  </a:move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moveTo>
                    <a:pt x="18" y="1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0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1E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28"/>
            <p:cNvSpPr>
              <a:spLocks noEditPoints="1"/>
            </p:cNvSpPr>
            <p:nvPr/>
          </p:nvSpPr>
          <p:spPr bwMode="auto">
            <a:xfrm>
              <a:off x="677217" y="684770"/>
              <a:ext cx="676976" cy="678478"/>
            </a:xfrm>
            <a:custGeom>
              <a:avLst/>
              <a:gdLst>
                <a:gd name="T0" fmla="*/ 271 w 381"/>
                <a:gd name="T1" fmla="*/ 99 h 382"/>
                <a:gd name="T2" fmla="*/ 271 w 381"/>
                <a:gd name="T3" fmla="*/ 0 h 382"/>
                <a:gd name="T4" fmla="*/ 110 w 381"/>
                <a:gd name="T5" fmla="*/ 0 h 382"/>
                <a:gd name="T6" fmla="*/ 110 w 381"/>
                <a:gd name="T7" fmla="*/ 99 h 382"/>
                <a:gd name="T8" fmla="*/ 0 w 381"/>
                <a:gd name="T9" fmla="*/ 99 h 382"/>
                <a:gd name="T10" fmla="*/ 0 w 381"/>
                <a:gd name="T11" fmla="*/ 382 h 382"/>
                <a:gd name="T12" fmla="*/ 381 w 381"/>
                <a:gd name="T13" fmla="*/ 382 h 382"/>
                <a:gd name="T14" fmla="*/ 381 w 381"/>
                <a:gd name="T15" fmla="*/ 99 h 382"/>
                <a:gd name="T16" fmla="*/ 271 w 381"/>
                <a:gd name="T17" fmla="*/ 99 h 382"/>
                <a:gd name="T18" fmla="*/ 355 w 381"/>
                <a:gd name="T19" fmla="*/ 356 h 382"/>
                <a:gd name="T20" fmla="*/ 238 w 381"/>
                <a:gd name="T21" fmla="*/ 356 h 382"/>
                <a:gd name="T22" fmla="*/ 238 w 381"/>
                <a:gd name="T23" fmla="*/ 318 h 382"/>
                <a:gd name="T24" fmla="*/ 218 w 381"/>
                <a:gd name="T25" fmla="*/ 295 h 382"/>
                <a:gd name="T26" fmla="*/ 162 w 381"/>
                <a:gd name="T27" fmla="*/ 295 h 382"/>
                <a:gd name="T28" fmla="*/ 142 w 381"/>
                <a:gd name="T29" fmla="*/ 318 h 382"/>
                <a:gd name="T30" fmla="*/ 142 w 381"/>
                <a:gd name="T31" fmla="*/ 356 h 382"/>
                <a:gd name="T32" fmla="*/ 26 w 381"/>
                <a:gd name="T33" fmla="*/ 356 h 382"/>
                <a:gd name="T34" fmla="*/ 26 w 381"/>
                <a:gd name="T35" fmla="*/ 124 h 382"/>
                <a:gd name="T36" fmla="*/ 135 w 381"/>
                <a:gd name="T37" fmla="*/ 124 h 382"/>
                <a:gd name="T38" fmla="*/ 135 w 381"/>
                <a:gd name="T39" fmla="*/ 25 h 382"/>
                <a:gd name="T40" fmla="*/ 245 w 381"/>
                <a:gd name="T41" fmla="*/ 25 h 382"/>
                <a:gd name="T42" fmla="*/ 245 w 381"/>
                <a:gd name="T43" fmla="*/ 124 h 382"/>
                <a:gd name="T44" fmla="*/ 355 w 381"/>
                <a:gd name="T45" fmla="*/ 124 h 382"/>
                <a:gd name="T46" fmla="*/ 355 w 381"/>
                <a:gd name="T47" fmla="*/ 35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1" h="382">
                  <a:moveTo>
                    <a:pt x="271" y="99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381" y="382"/>
                    <a:pt x="381" y="382"/>
                    <a:pt x="381" y="382"/>
                  </a:cubicBezTo>
                  <a:cubicBezTo>
                    <a:pt x="381" y="99"/>
                    <a:pt x="381" y="99"/>
                    <a:pt x="381" y="99"/>
                  </a:cubicBezTo>
                  <a:lnTo>
                    <a:pt x="271" y="99"/>
                  </a:lnTo>
                  <a:close/>
                  <a:moveTo>
                    <a:pt x="355" y="356"/>
                  </a:moveTo>
                  <a:cubicBezTo>
                    <a:pt x="238" y="356"/>
                    <a:pt x="238" y="356"/>
                    <a:pt x="238" y="356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8" y="306"/>
                    <a:pt x="229" y="295"/>
                    <a:pt x="218" y="295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51" y="295"/>
                    <a:pt x="142" y="306"/>
                    <a:pt x="142" y="318"/>
                  </a:cubicBezTo>
                  <a:cubicBezTo>
                    <a:pt x="142" y="356"/>
                    <a:pt x="142" y="356"/>
                    <a:pt x="142" y="356"/>
                  </a:cubicBezTo>
                  <a:cubicBezTo>
                    <a:pt x="26" y="356"/>
                    <a:pt x="26" y="356"/>
                    <a:pt x="26" y="356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124"/>
                    <a:pt x="245" y="124"/>
                    <a:pt x="245" y="124"/>
                  </a:cubicBezTo>
                  <a:cubicBezTo>
                    <a:pt x="355" y="124"/>
                    <a:pt x="355" y="124"/>
                    <a:pt x="355" y="124"/>
                  </a:cubicBezTo>
                  <a:lnTo>
                    <a:pt x="355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29"/>
            <p:cNvSpPr/>
            <p:nvPr/>
          </p:nvSpPr>
          <p:spPr bwMode="auto">
            <a:xfrm>
              <a:off x="958226" y="752392"/>
              <a:ext cx="114958" cy="117212"/>
            </a:xfrm>
            <a:custGeom>
              <a:avLst/>
              <a:gdLst>
                <a:gd name="T0" fmla="*/ 153 w 153"/>
                <a:gd name="T1" fmla="*/ 52 h 156"/>
                <a:gd name="T2" fmla="*/ 104 w 153"/>
                <a:gd name="T3" fmla="*/ 52 h 156"/>
                <a:gd name="T4" fmla="*/ 104 w 153"/>
                <a:gd name="T5" fmla="*/ 0 h 156"/>
                <a:gd name="T6" fmla="*/ 49 w 153"/>
                <a:gd name="T7" fmla="*/ 0 h 156"/>
                <a:gd name="T8" fmla="*/ 49 w 153"/>
                <a:gd name="T9" fmla="*/ 52 h 156"/>
                <a:gd name="T10" fmla="*/ 0 w 153"/>
                <a:gd name="T11" fmla="*/ 52 h 156"/>
                <a:gd name="T12" fmla="*/ 0 w 153"/>
                <a:gd name="T13" fmla="*/ 106 h 156"/>
                <a:gd name="T14" fmla="*/ 49 w 153"/>
                <a:gd name="T15" fmla="*/ 106 h 156"/>
                <a:gd name="T16" fmla="*/ 49 w 153"/>
                <a:gd name="T17" fmla="*/ 156 h 156"/>
                <a:gd name="T18" fmla="*/ 104 w 153"/>
                <a:gd name="T19" fmla="*/ 156 h 156"/>
                <a:gd name="T20" fmla="*/ 104 w 153"/>
                <a:gd name="T21" fmla="*/ 106 h 156"/>
                <a:gd name="T22" fmla="*/ 153 w 153"/>
                <a:gd name="T23" fmla="*/ 106 h 156"/>
                <a:gd name="T24" fmla="*/ 153 w 153"/>
                <a:gd name="T25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156">
                  <a:moveTo>
                    <a:pt x="153" y="52"/>
                  </a:moveTo>
                  <a:lnTo>
                    <a:pt x="104" y="52"/>
                  </a:lnTo>
                  <a:lnTo>
                    <a:pt x="104" y="0"/>
                  </a:lnTo>
                  <a:lnTo>
                    <a:pt x="49" y="0"/>
                  </a:lnTo>
                  <a:lnTo>
                    <a:pt x="49" y="52"/>
                  </a:lnTo>
                  <a:lnTo>
                    <a:pt x="0" y="52"/>
                  </a:lnTo>
                  <a:lnTo>
                    <a:pt x="0" y="106"/>
                  </a:lnTo>
                  <a:lnTo>
                    <a:pt x="49" y="106"/>
                  </a:lnTo>
                  <a:lnTo>
                    <a:pt x="49" y="156"/>
                  </a:lnTo>
                  <a:lnTo>
                    <a:pt x="104" y="156"/>
                  </a:lnTo>
                  <a:lnTo>
                    <a:pt x="104" y="106"/>
                  </a:lnTo>
                  <a:lnTo>
                    <a:pt x="153" y="106"/>
                  </a:lnTo>
                  <a:lnTo>
                    <a:pt x="15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30"/>
            <p:cNvSpPr>
              <a:spLocks noChangeArrowheads="1"/>
            </p:cNvSpPr>
            <p:nvPr/>
          </p:nvSpPr>
          <p:spPr bwMode="auto">
            <a:xfrm>
              <a:off x="768131" y="958265"/>
              <a:ext cx="84904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31"/>
            <p:cNvSpPr>
              <a:spLocks noChangeArrowheads="1"/>
            </p:cNvSpPr>
            <p:nvPr/>
          </p:nvSpPr>
          <p:spPr bwMode="auto">
            <a:xfrm>
              <a:off x="904879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Rectangle 32"/>
            <p:cNvSpPr>
              <a:spLocks noChangeArrowheads="1"/>
            </p:cNvSpPr>
            <p:nvPr/>
          </p:nvSpPr>
          <p:spPr bwMode="auto">
            <a:xfrm>
              <a:off x="1041626" y="958265"/>
              <a:ext cx="83401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Rectangle 33"/>
            <p:cNvSpPr>
              <a:spLocks noChangeArrowheads="1"/>
            </p:cNvSpPr>
            <p:nvPr/>
          </p:nvSpPr>
          <p:spPr bwMode="auto">
            <a:xfrm>
              <a:off x="1176120" y="958265"/>
              <a:ext cx="85655" cy="849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Rectangle 34"/>
            <p:cNvSpPr>
              <a:spLocks noChangeArrowheads="1"/>
            </p:cNvSpPr>
            <p:nvPr/>
          </p:nvSpPr>
          <p:spPr bwMode="auto">
            <a:xfrm>
              <a:off x="76963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906382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1041626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1178374" y="1080736"/>
              <a:ext cx="83401" cy="834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634586" y="4676615"/>
            <a:ext cx="1269263" cy="1289878"/>
            <a:chOff x="6175502" y="2094988"/>
            <a:chExt cx="1982862" cy="2015067"/>
          </a:xfrm>
        </p:grpSpPr>
        <p:sp>
          <p:nvSpPr>
            <p:cNvPr id="92" name="矩形 91"/>
            <p:cNvSpPr/>
            <p:nvPr/>
          </p:nvSpPr>
          <p:spPr>
            <a:xfrm>
              <a:off x="6175502" y="2094988"/>
              <a:ext cx="1982862" cy="2015067"/>
            </a:xfrm>
            <a:prstGeom prst="rect">
              <a:avLst/>
            </a:prstGeom>
            <a:solidFill>
              <a:srgbClr val="8EC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6833961" y="2713439"/>
              <a:ext cx="670965" cy="840021"/>
              <a:chOff x="6740173" y="2239305"/>
              <a:chExt cx="670965" cy="840021"/>
            </a:xfrm>
          </p:grpSpPr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6740173" y="2239305"/>
                <a:ext cx="670965" cy="840021"/>
              </a:xfrm>
              <a:custGeom>
                <a:avLst/>
                <a:gdLst>
                  <a:gd name="T0" fmla="*/ 354 w 378"/>
                  <a:gd name="T1" fmla="*/ 297 h 473"/>
                  <a:gd name="T2" fmla="*/ 297 w 378"/>
                  <a:gd name="T3" fmla="*/ 277 h 473"/>
                  <a:gd name="T4" fmla="*/ 278 w 378"/>
                  <a:gd name="T5" fmla="*/ 277 h 473"/>
                  <a:gd name="T6" fmla="*/ 251 w 378"/>
                  <a:gd name="T7" fmla="*/ 269 h 473"/>
                  <a:gd name="T8" fmla="*/ 296 w 378"/>
                  <a:gd name="T9" fmla="*/ 258 h 473"/>
                  <a:gd name="T10" fmla="*/ 317 w 378"/>
                  <a:gd name="T11" fmla="*/ 41 h 473"/>
                  <a:gd name="T12" fmla="*/ 189 w 378"/>
                  <a:gd name="T13" fmla="*/ 0 h 473"/>
                  <a:gd name="T14" fmla="*/ 61 w 378"/>
                  <a:gd name="T15" fmla="*/ 41 h 473"/>
                  <a:gd name="T16" fmla="*/ 83 w 378"/>
                  <a:gd name="T17" fmla="*/ 258 h 473"/>
                  <a:gd name="T18" fmla="*/ 128 w 378"/>
                  <a:gd name="T19" fmla="*/ 269 h 473"/>
                  <a:gd name="T20" fmla="*/ 100 w 378"/>
                  <a:gd name="T21" fmla="*/ 277 h 473"/>
                  <a:gd name="T22" fmla="*/ 81 w 378"/>
                  <a:gd name="T23" fmla="*/ 277 h 473"/>
                  <a:gd name="T24" fmla="*/ 25 w 378"/>
                  <a:gd name="T25" fmla="*/ 297 h 473"/>
                  <a:gd name="T26" fmla="*/ 5 w 378"/>
                  <a:gd name="T27" fmla="*/ 408 h 473"/>
                  <a:gd name="T28" fmla="*/ 46 w 378"/>
                  <a:gd name="T29" fmla="*/ 443 h 473"/>
                  <a:gd name="T30" fmla="*/ 187 w 378"/>
                  <a:gd name="T31" fmla="*/ 473 h 473"/>
                  <a:gd name="T32" fmla="*/ 191 w 378"/>
                  <a:gd name="T33" fmla="*/ 473 h 473"/>
                  <a:gd name="T34" fmla="*/ 332 w 378"/>
                  <a:gd name="T35" fmla="*/ 443 h 473"/>
                  <a:gd name="T36" fmla="*/ 374 w 378"/>
                  <a:gd name="T37" fmla="*/ 408 h 473"/>
                  <a:gd name="T38" fmla="*/ 189 w 378"/>
                  <a:gd name="T39" fmla="*/ 355 h 473"/>
                  <a:gd name="T40" fmla="*/ 146 w 378"/>
                  <a:gd name="T41" fmla="*/ 275 h 473"/>
                  <a:gd name="T42" fmla="*/ 188 w 378"/>
                  <a:gd name="T43" fmla="*/ 280 h 473"/>
                  <a:gd name="T44" fmla="*/ 231 w 378"/>
                  <a:gd name="T45" fmla="*/ 269 h 473"/>
                  <a:gd name="T46" fmla="*/ 243 w 378"/>
                  <a:gd name="T47" fmla="*/ 291 h 473"/>
                  <a:gd name="T48" fmla="*/ 264 w 378"/>
                  <a:gd name="T49" fmla="*/ 197 h 473"/>
                  <a:gd name="T50" fmla="*/ 278 w 378"/>
                  <a:gd name="T51" fmla="*/ 175 h 473"/>
                  <a:gd name="T52" fmla="*/ 84 w 378"/>
                  <a:gd name="T53" fmla="*/ 42 h 473"/>
                  <a:gd name="T54" fmla="*/ 295 w 378"/>
                  <a:gd name="T55" fmla="*/ 42 h 473"/>
                  <a:gd name="T56" fmla="*/ 189 w 378"/>
                  <a:gd name="T57" fmla="*/ 90 h 473"/>
                  <a:gd name="T58" fmla="*/ 110 w 378"/>
                  <a:gd name="T59" fmla="*/ 100 h 473"/>
                  <a:gd name="T60" fmla="*/ 114 w 378"/>
                  <a:gd name="T61" fmla="*/ 197 h 473"/>
                  <a:gd name="T62" fmla="*/ 114 w 378"/>
                  <a:gd name="T63" fmla="*/ 153 h 473"/>
                  <a:gd name="T64" fmla="*/ 120 w 378"/>
                  <a:gd name="T65" fmla="*/ 135 h 473"/>
                  <a:gd name="T66" fmla="*/ 132 w 378"/>
                  <a:gd name="T67" fmla="*/ 115 h 473"/>
                  <a:gd name="T68" fmla="*/ 258 w 378"/>
                  <a:gd name="T69" fmla="*/ 188 h 473"/>
                  <a:gd name="T70" fmla="*/ 120 w 378"/>
                  <a:gd name="T71" fmla="*/ 188 h 473"/>
                  <a:gd name="T72" fmla="*/ 356 w 378"/>
                  <a:gd name="T73" fmla="*/ 401 h 473"/>
                  <a:gd name="T74" fmla="*/ 322 w 378"/>
                  <a:gd name="T75" fmla="*/ 426 h 473"/>
                  <a:gd name="T76" fmla="*/ 191 w 378"/>
                  <a:gd name="T77" fmla="*/ 453 h 473"/>
                  <a:gd name="T78" fmla="*/ 187 w 378"/>
                  <a:gd name="T79" fmla="*/ 453 h 473"/>
                  <a:gd name="T80" fmla="*/ 56 w 378"/>
                  <a:gd name="T81" fmla="*/ 426 h 473"/>
                  <a:gd name="T82" fmla="*/ 23 w 378"/>
                  <a:gd name="T83" fmla="*/ 401 h 473"/>
                  <a:gd name="T84" fmla="*/ 40 w 378"/>
                  <a:gd name="T85" fmla="*/ 310 h 473"/>
                  <a:gd name="T86" fmla="*/ 81 w 378"/>
                  <a:gd name="T87" fmla="*/ 297 h 473"/>
                  <a:gd name="T88" fmla="*/ 100 w 378"/>
                  <a:gd name="T89" fmla="*/ 298 h 473"/>
                  <a:gd name="T90" fmla="*/ 182 w 378"/>
                  <a:gd name="T91" fmla="*/ 372 h 473"/>
                  <a:gd name="T92" fmla="*/ 189 w 378"/>
                  <a:gd name="T93" fmla="*/ 376 h 473"/>
                  <a:gd name="T94" fmla="*/ 189 w 378"/>
                  <a:gd name="T95" fmla="*/ 376 h 473"/>
                  <a:gd name="T96" fmla="*/ 196 w 378"/>
                  <a:gd name="T97" fmla="*/ 372 h 473"/>
                  <a:gd name="T98" fmla="*/ 278 w 378"/>
                  <a:gd name="T99" fmla="*/ 298 h 473"/>
                  <a:gd name="T100" fmla="*/ 297 w 378"/>
                  <a:gd name="T101" fmla="*/ 297 h 473"/>
                  <a:gd name="T102" fmla="*/ 338 w 378"/>
                  <a:gd name="T103" fmla="*/ 310 h 473"/>
                  <a:gd name="T104" fmla="*/ 356 w 378"/>
                  <a:gd name="T105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8" h="473">
                    <a:moveTo>
                      <a:pt x="375" y="350"/>
                    </a:moveTo>
                    <a:cubicBezTo>
                      <a:pt x="371" y="329"/>
                      <a:pt x="363" y="310"/>
                      <a:pt x="354" y="297"/>
                    </a:cubicBezTo>
                    <a:cubicBezTo>
                      <a:pt x="341" y="281"/>
                      <a:pt x="323" y="279"/>
                      <a:pt x="306" y="278"/>
                    </a:cubicBezTo>
                    <a:cubicBezTo>
                      <a:pt x="304" y="277"/>
                      <a:pt x="301" y="277"/>
                      <a:pt x="297" y="277"/>
                    </a:cubicBezTo>
                    <a:cubicBezTo>
                      <a:pt x="294" y="277"/>
                      <a:pt x="291" y="277"/>
                      <a:pt x="288" y="277"/>
                    </a:cubicBezTo>
                    <a:cubicBezTo>
                      <a:pt x="285" y="277"/>
                      <a:pt x="281" y="277"/>
                      <a:pt x="278" y="277"/>
                    </a:cubicBezTo>
                    <a:cubicBezTo>
                      <a:pt x="271" y="277"/>
                      <a:pt x="262" y="277"/>
                      <a:pt x="256" y="275"/>
                    </a:cubicBezTo>
                    <a:cubicBezTo>
                      <a:pt x="254" y="274"/>
                      <a:pt x="252" y="273"/>
                      <a:pt x="251" y="269"/>
                    </a:cubicBezTo>
                    <a:cubicBezTo>
                      <a:pt x="250" y="266"/>
                      <a:pt x="249" y="262"/>
                      <a:pt x="249" y="258"/>
                    </a:cubicBezTo>
                    <a:cubicBezTo>
                      <a:pt x="296" y="258"/>
                      <a:pt x="296" y="258"/>
                      <a:pt x="296" y="258"/>
                    </a:cubicBezTo>
                    <a:cubicBezTo>
                      <a:pt x="296" y="258"/>
                      <a:pt x="313" y="169"/>
                      <a:pt x="290" y="102"/>
                    </a:cubicBezTo>
                    <a:cubicBezTo>
                      <a:pt x="317" y="41"/>
                      <a:pt x="317" y="41"/>
                      <a:pt x="317" y="41"/>
                    </a:cubicBezTo>
                    <a:cubicBezTo>
                      <a:pt x="320" y="36"/>
                      <a:pt x="317" y="30"/>
                      <a:pt x="312" y="27"/>
                    </a:cubicBezTo>
                    <a:cubicBezTo>
                      <a:pt x="273" y="9"/>
                      <a:pt x="232" y="0"/>
                      <a:pt x="189" y="0"/>
                    </a:cubicBezTo>
                    <a:cubicBezTo>
                      <a:pt x="146" y="0"/>
                      <a:pt x="105" y="10"/>
                      <a:pt x="66" y="27"/>
                    </a:cubicBezTo>
                    <a:cubicBezTo>
                      <a:pt x="61" y="30"/>
                      <a:pt x="59" y="36"/>
                      <a:pt x="61" y="41"/>
                    </a:cubicBezTo>
                    <a:cubicBezTo>
                      <a:pt x="88" y="101"/>
                      <a:pt x="88" y="101"/>
                      <a:pt x="88" y="101"/>
                    </a:cubicBezTo>
                    <a:cubicBezTo>
                      <a:pt x="65" y="169"/>
                      <a:pt x="83" y="258"/>
                      <a:pt x="83" y="258"/>
                    </a:cubicBezTo>
                    <a:cubicBezTo>
                      <a:pt x="129" y="258"/>
                      <a:pt x="129" y="258"/>
                      <a:pt x="129" y="258"/>
                    </a:cubicBezTo>
                    <a:cubicBezTo>
                      <a:pt x="129" y="262"/>
                      <a:pt x="129" y="266"/>
                      <a:pt x="128" y="269"/>
                    </a:cubicBezTo>
                    <a:cubicBezTo>
                      <a:pt x="126" y="273"/>
                      <a:pt x="124" y="274"/>
                      <a:pt x="122" y="275"/>
                    </a:cubicBezTo>
                    <a:cubicBezTo>
                      <a:pt x="116" y="277"/>
                      <a:pt x="107" y="277"/>
                      <a:pt x="100" y="277"/>
                    </a:cubicBezTo>
                    <a:cubicBezTo>
                      <a:pt x="97" y="277"/>
                      <a:pt x="94" y="277"/>
                      <a:pt x="91" y="277"/>
                    </a:cubicBezTo>
                    <a:cubicBezTo>
                      <a:pt x="88" y="277"/>
                      <a:pt x="84" y="277"/>
                      <a:pt x="81" y="277"/>
                    </a:cubicBezTo>
                    <a:cubicBezTo>
                      <a:pt x="78" y="277"/>
                      <a:pt x="75" y="277"/>
                      <a:pt x="72" y="278"/>
                    </a:cubicBezTo>
                    <a:cubicBezTo>
                      <a:pt x="56" y="279"/>
                      <a:pt x="37" y="281"/>
                      <a:pt x="25" y="297"/>
                    </a:cubicBezTo>
                    <a:cubicBezTo>
                      <a:pt x="15" y="310"/>
                      <a:pt x="8" y="329"/>
                      <a:pt x="4" y="350"/>
                    </a:cubicBezTo>
                    <a:cubicBezTo>
                      <a:pt x="0" y="372"/>
                      <a:pt x="0" y="392"/>
                      <a:pt x="5" y="408"/>
                    </a:cubicBezTo>
                    <a:cubicBezTo>
                      <a:pt x="5" y="409"/>
                      <a:pt x="5" y="411"/>
                      <a:pt x="6" y="411"/>
                    </a:cubicBezTo>
                    <a:cubicBezTo>
                      <a:pt x="7" y="412"/>
                      <a:pt x="18" y="428"/>
                      <a:pt x="46" y="443"/>
                    </a:cubicBezTo>
                    <a:cubicBezTo>
                      <a:pt x="62" y="452"/>
                      <a:pt x="81" y="459"/>
                      <a:pt x="102" y="464"/>
                    </a:cubicBezTo>
                    <a:cubicBezTo>
                      <a:pt x="127" y="470"/>
                      <a:pt x="156" y="473"/>
                      <a:pt x="187" y="473"/>
                    </a:cubicBezTo>
                    <a:cubicBezTo>
                      <a:pt x="188" y="473"/>
                      <a:pt x="189" y="473"/>
                      <a:pt x="189" y="473"/>
                    </a:cubicBezTo>
                    <a:cubicBezTo>
                      <a:pt x="190" y="473"/>
                      <a:pt x="190" y="473"/>
                      <a:pt x="191" y="473"/>
                    </a:cubicBezTo>
                    <a:cubicBezTo>
                      <a:pt x="222" y="473"/>
                      <a:pt x="251" y="470"/>
                      <a:pt x="277" y="464"/>
                    </a:cubicBezTo>
                    <a:cubicBezTo>
                      <a:pt x="297" y="459"/>
                      <a:pt x="316" y="452"/>
                      <a:pt x="332" y="443"/>
                    </a:cubicBezTo>
                    <a:cubicBezTo>
                      <a:pt x="355" y="431"/>
                      <a:pt x="368" y="418"/>
                      <a:pt x="372" y="411"/>
                    </a:cubicBezTo>
                    <a:cubicBezTo>
                      <a:pt x="373" y="411"/>
                      <a:pt x="373" y="409"/>
                      <a:pt x="374" y="408"/>
                    </a:cubicBezTo>
                    <a:cubicBezTo>
                      <a:pt x="378" y="392"/>
                      <a:pt x="378" y="372"/>
                      <a:pt x="375" y="350"/>
                    </a:cubicBezTo>
                    <a:close/>
                    <a:moveTo>
                      <a:pt x="189" y="355"/>
                    </a:moveTo>
                    <a:cubicBezTo>
                      <a:pt x="136" y="290"/>
                      <a:pt x="136" y="290"/>
                      <a:pt x="136" y="290"/>
                    </a:cubicBezTo>
                    <a:cubicBezTo>
                      <a:pt x="140" y="287"/>
                      <a:pt x="144" y="282"/>
                      <a:pt x="146" y="275"/>
                    </a:cubicBezTo>
                    <a:cubicBezTo>
                      <a:pt x="147" y="273"/>
                      <a:pt x="147" y="271"/>
                      <a:pt x="148" y="269"/>
                    </a:cubicBezTo>
                    <a:cubicBezTo>
                      <a:pt x="160" y="276"/>
                      <a:pt x="174" y="280"/>
                      <a:pt x="188" y="280"/>
                    </a:cubicBezTo>
                    <a:cubicBezTo>
                      <a:pt x="190" y="280"/>
                      <a:pt x="190" y="280"/>
                      <a:pt x="190" y="280"/>
                    </a:cubicBezTo>
                    <a:cubicBezTo>
                      <a:pt x="204" y="280"/>
                      <a:pt x="218" y="276"/>
                      <a:pt x="231" y="269"/>
                    </a:cubicBezTo>
                    <a:cubicBezTo>
                      <a:pt x="231" y="271"/>
                      <a:pt x="232" y="273"/>
                      <a:pt x="232" y="275"/>
                    </a:cubicBezTo>
                    <a:cubicBezTo>
                      <a:pt x="235" y="282"/>
                      <a:pt x="238" y="287"/>
                      <a:pt x="243" y="291"/>
                    </a:cubicBezTo>
                    <a:lnTo>
                      <a:pt x="189" y="355"/>
                    </a:lnTo>
                    <a:close/>
                    <a:moveTo>
                      <a:pt x="264" y="197"/>
                    </a:moveTo>
                    <a:cubicBezTo>
                      <a:pt x="264" y="153"/>
                      <a:pt x="264" y="153"/>
                      <a:pt x="264" y="153"/>
                    </a:cubicBezTo>
                    <a:cubicBezTo>
                      <a:pt x="272" y="153"/>
                      <a:pt x="278" y="163"/>
                      <a:pt x="278" y="175"/>
                    </a:cubicBezTo>
                    <a:cubicBezTo>
                      <a:pt x="278" y="188"/>
                      <a:pt x="272" y="197"/>
                      <a:pt x="264" y="197"/>
                    </a:cubicBezTo>
                    <a:close/>
                    <a:moveTo>
                      <a:pt x="84" y="42"/>
                    </a:moveTo>
                    <a:cubicBezTo>
                      <a:pt x="117" y="28"/>
                      <a:pt x="153" y="21"/>
                      <a:pt x="189" y="21"/>
                    </a:cubicBezTo>
                    <a:cubicBezTo>
                      <a:pt x="226" y="21"/>
                      <a:pt x="261" y="28"/>
                      <a:pt x="295" y="4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42" y="91"/>
                      <a:pt x="215" y="90"/>
                      <a:pt x="189" y="90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63" y="90"/>
                      <a:pt x="136" y="91"/>
                      <a:pt x="110" y="100"/>
                    </a:cubicBezTo>
                    <a:lnTo>
                      <a:pt x="84" y="42"/>
                    </a:lnTo>
                    <a:close/>
                    <a:moveTo>
                      <a:pt x="114" y="197"/>
                    </a:moveTo>
                    <a:cubicBezTo>
                      <a:pt x="106" y="197"/>
                      <a:pt x="101" y="188"/>
                      <a:pt x="101" y="175"/>
                    </a:cubicBezTo>
                    <a:cubicBezTo>
                      <a:pt x="101" y="163"/>
                      <a:pt x="106" y="153"/>
                      <a:pt x="114" y="153"/>
                    </a:cubicBezTo>
                    <a:lnTo>
                      <a:pt x="114" y="197"/>
                    </a:lnTo>
                    <a:close/>
                    <a:moveTo>
                      <a:pt x="120" y="135"/>
                    </a:moveTo>
                    <a:cubicBezTo>
                      <a:pt x="120" y="129"/>
                      <a:pt x="121" y="123"/>
                      <a:pt x="122" y="118"/>
                    </a:cubicBezTo>
                    <a:cubicBezTo>
                      <a:pt x="125" y="117"/>
                      <a:pt x="128" y="116"/>
                      <a:pt x="132" y="115"/>
                    </a:cubicBezTo>
                    <a:cubicBezTo>
                      <a:pt x="153" y="130"/>
                      <a:pt x="196" y="152"/>
                      <a:pt x="258" y="151"/>
                    </a:cubicBezTo>
                    <a:cubicBezTo>
                      <a:pt x="258" y="188"/>
                      <a:pt x="258" y="188"/>
                      <a:pt x="258" y="188"/>
                    </a:cubicBezTo>
                    <a:cubicBezTo>
                      <a:pt x="258" y="228"/>
                      <a:pt x="227" y="261"/>
                      <a:pt x="189" y="261"/>
                    </a:cubicBezTo>
                    <a:cubicBezTo>
                      <a:pt x="151" y="261"/>
                      <a:pt x="120" y="228"/>
                      <a:pt x="120" y="188"/>
                    </a:cubicBezTo>
                    <a:lnTo>
                      <a:pt x="120" y="135"/>
                    </a:lnTo>
                    <a:close/>
                    <a:moveTo>
                      <a:pt x="356" y="401"/>
                    </a:moveTo>
                    <a:cubicBezTo>
                      <a:pt x="354" y="402"/>
                      <a:pt x="352" y="405"/>
                      <a:pt x="349" y="408"/>
                    </a:cubicBezTo>
                    <a:cubicBezTo>
                      <a:pt x="344" y="412"/>
                      <a:pt x="335" y="419"/>
                      <a:pt x="322" y="426"/>
                    </a:cubicBezTo>
                    <a:cubicBezTo>
                      <a:pt x="308" y="434"/>
                      <a:pt x="290" y="440"/>
                      <a:pt x="271" y="445"/>
                    </a:cubicBezTo>
                    <a:cubicBezTo>
                      <a:pt x="247" y="450"/>
                      <a:pt x="220" y="453"/>
                      <a:pt x="191" y="453"/>
                    </a:cubicBezTo>
                    <a:cubicBezTo>
                      <a:pt x="190" y="453"/>
                      <a:pt x="190" y="453"/>
                      <a:pt x="189" y="453"/>
                    </a:cubicBezTo>
                    <a:cubicBezTo>
                      <a:pt x="189" y="453"/>
                      <a:pt x="188" y="453"/>
                      <a:pt x="187" y="453"/>
                    </a:cubicBezTo>
                    <a:cubicBezTo>
                      <a:pt x="158" y="453"/>
                      <a:pt x="131" y="450"/>
                      <a:pt x="107" y="445"/>
                    </a:cubicBezTo>
                    <a:cubicBezTo>
                      <a:pt x="88" y="440"/>
                      <a:pt x="71" y="434"/>
                      <a:pt x="56" y="426"/>
                    </a:cubicBezTo>
                    <a:cubicBezTo>
                      <a:pt x="43" y="419"/>
                      <a:pt x="34" y="412"/>
                      <a:pt x="29" y="408"/>
                    </a:cubicBezTo>
                    <a:cubicBezTo>
                      <a:pt x="26" y="405"/>
                      <a:pt x="24" y="402"/>
                      <a:pt x="23" y="401"/>
                    </a:cubicBezTo>
                    <a:cubicBezTo>
                      <a:pt x="20" y="388"/>
                      <a:pt x="20" y="371"/>
                      <a:pt x="23" y="354"/>
                    </a:cubicBezTo>
                    <a:cubicBezTo>
                      <a:pt x="26" y="336"/>
                      <a:pt x="32" y="320"/>
                      <a:pt x="40" y="310"/>
                    </a:cubicBezTo>
                    <a:cubicBezTo>
                      <a:pt x="47" y="300"/>
                      <a:pt x="60" y="298"/>
                      <a:pt x="73" y="298"/>
                    </a:cubicBezTo>
                    <a:cubicBezTo>
                      <a:pt x="76" y="297"/>
                      <a:pt x="78" y="297"/>
                      <a:pt x="81" y="297"/>
                    </a:cubicBezTo>
                    <a:cubicBezTo>
                      <a:pt x="84" y="297"/>
                      <a:pt x="87" y="297"/>
                      <a:pt x="90" y="297"/>
                    </a:cubicBezTo>
                    <a:cubicBezTo>
                      <a:pt x="93" y="297"/>
                      <a:pt x="97" y="298"/>
                      <a:pt x="100" y="298"/>
                    </a:cubicBezTo>
                    <a:cubicBezTo>
                      <a:pt x="106" y="298"/>
                      <a:pt x="113" y="297"/>
                      <a:pt x="120" y="296"/>
                    </a:cubicBezTo>
                    <a:cubicBezTo>
                      <a:pt x="182" y="372"/>
                      <a:pt x="182" y="372"/>
                      <a:pt x="182" y="372"/>
                    </a:cubicBezTo>
                    <a:cubicBezTo>
                      <a:pt x="183" y="372"/>
                      <a:pt x="183" y="373"/>
                      <a:pt x="184" y="374"/>
                    </a:cubicBezTo>
                    <a:cubicBezTo>
                      <a:pt x="186" y="375"/>
                      <a:pt x="187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89" y="376"/>
                      <a:pt x="189" y="376"/>
                      <a:pt x="189" y="376"/>
                    </a:cubicBezTo>
                    <a:cubicBezTo>
                      <a:pt x="191" y="376"/>
                      <a:pt x="193" y="375"/>
                      <a:pt x="195" y="374"/>
                    </a:cubicBezTo>
                    <a:cubicBezTo>
                      <a:pt x="195" y="373"/>
                      <a:pt x="196" y="372"/>
                      <a:pt x="196" y="372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65" y="297"/>
                      <a:pt x="272" y="298"/>
                      <a:pt x="278" y="298"/>
                    </a:cubicBezTo>
                    <a:cubicBezTo>
                      <a:pt x="282" y="298"/>
                      <a:pt x="285" y="297"/>
                      <a:pt x="288" y="297"/>
                    </a:cubicBezTo>
                    <a:cubicBezTo>
                      <a:pt x="291" y="297"/>
                      <a:pt x="294" y="297"/>
                      <a:pt x="297" y="297"/>
                    </a:cubicBezTo>
                    <a:cubicBezTo>
                      <a:pt x="300" y="297"/>
                      <a:pt x="303" y="297"/>
                      <a:pt x="305" y="298"/>
                    </a:cubicBezTo>
                    <a:cubicBezTo>
                      <a:pt x="318" y="298"/>
                      <a:pt x="331" y="300"/>
                      <a:pt x="338" y="310"/>
                    </a:cubicBezTo>
                    <a:cubicBezTo>
                      <a:pt x="346" y="320"/>
                      <a:pt x="352" y="336"/>
                      <a:pt x="356" y="354"/>
                    </a:cubicBezTo>
                    <a:cubicBezTo>
                      <a:pt x="359" y="371"/>
                      <a:pt x="359" y="388"/>
                      <a:pt x="356" y="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14"/>
              <p:cNvSpPr/>
              <p:nvPr/>
            </p:nvSpPr>
            <p:spPr bwMode="auto">
              <a:xfrm>
                <a:off x="7027944" y="2285138"/>
                <a:ext cx="97677" cy="99180"/>
              </a:xfrm>
              <a:custGeom>
                <a:avLst/>
                <a:gdLst>
                  <a:gd name="T0" fmla="*/ 35 w 130"/>
                  <a:gd name="T1" fmla="*/ 132 h 132"/>
                  <a:gd name="T2" fmla="*/ 94 w 130"/>
                  <a:gd name="T3" fmla="*/ 132 h 132"/>
                  <a:gd name="T4" fmla="*/ 94 w 130"/>
                  <a:gd name="T5" fmla="*/ 95 h 132"/>
                  <a:gd name="T6" fmla="*/ 130 w 130"/>
                  <a:gd name="T7" fmla="*/ 95 h 132"/>
                  <a:gd name="T8" fmla="*/ 130 w 130"/>
                  <a:gd name="T9" fmla="*/ 38 h 132"/>
                  <a:gd name="T10" fmla="*/ 94 w 130"/>
                  <a:gd name="T11" fmla="*/ 38 h 132"/>
                  <a:gd name="T12" fmla="*/ 94 w 130"/>
                  <a:gd name="T13" fmla="*/ 0 h 132"/>
                  <a:gd name="T14" fmla="*/ 35 w 130"/>
                  <a:gd name="T15" fmla="*/ 0 h 132"/>
                  <a:gd name="T16" fmla="*/ 35 w 130"/>
                  <a:gd name="T17" fmla="*/ 38 h 132"/>
                  <a:gd name="T18" fmla="*/ 0 w 130"/>
                  <a:gd name="T19" fmla="*/ 38 h 132"/>
                  <a:gd name="T20" fmla="*/ 0 w 130"/>
                  <a:gd name="T21" fmla="*/ 95 h 132"/>
                  <a:gd name="T22" fmla="*/ 35 w 130"/>
                  <a:gd name="T23" fmla="*/ 95 h 132"/>
                  <a:gd name="T24" fmla="*/ 35 w 130"/>
                  <a:gd name="T2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32">
                    <a:moveTo>
                      <a:pt x="35" y="132"/>
                    </a:moveTo>
                    <a:lnTo>
                      <a:pt x="94" y="132"/>
                    </a:lnTo>
                    <a:lnTo>
                      <a:pt x="94" y="95"/>
                    </a:lnTo>
                    <a:lnTo>
                      <a:pt x="130" y="95"/>
                    </a:lnTo>
                    <a:lnTo>
                      <a:pt x="130" y="38"/>
                    </a:lnTo>
                    <a:lnTo>
                      <a:pt x="94" y="38"/>
                    </a:lnTo>
                    <a:lnTo>
                      <a:pt x="94" y="0"/>
                    </a:lnTo>
                    <a:lnTo>
                      <a:pt x="35" y="0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95"/>
                    </a:lnTo>
                    <a:lnTo>
                      <a:pt x="35" y="95"/>
                    </a:lnTo>
                    <a:lnTo>
                      <a:pt x="35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5412" y="3328328"/>
            <a:ext cx="1269263" cy="1289878"/>
            <a:chOff x="6170440" y="0"/>
            <a:chExt cx="1982862" cy="2015067"/>
          </a:xfrm>
        </p:grpSpPr>
        <p:sp>
          <p:nvSpPr>
            <p:cNvPr id="97" name="矩形 96"/>
            <p:cNvSpPr/>
            <p:nvPr/>
          </p:nvSpPr>
          <p:spPr>
            <a:xfrm>
              <a:off x="6170440" y="0"/>
              <a:ext cx="1982862" cy="201506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6786191" y="623147"/>
              <a:ext cx="813168" cy="810729"/>
              <a:chOff x="4762068" y="668615"/>
              <a:chExt cx="751360" cy="749106"/>
            </a:xfrm>
            <a:solidFill>
              <a:srgbClr val="E2413E"/>
            </a:solidFill>
          </p:grpSpPr>
          <p:sp>
            <p:nvSpPr>
              <p:cNvPr id="99" name="Freeform 23"/>
              <p:cNvSpPr/>
              <p:nvPr/>
            </p:nvSpPr>
            <p:spPr bwMode="auto">
              <a:xfrm>
                <a:off x="4952163" y="858710"/>
                <a:ext cx="371172" cy="368918"/>
              </a:xfrm>
              <a:custGeom>
                <a:avLst/>
                <a:gdLst>
                  <a:gd name="T0" fmla="*/ 343 w 494"/>
                  <a:gd name="T1" fmla="*/ 0 h 491"/>
                  <a:gd name="T2" fmla="*/ 146 w 494"/>
                  <a:gd name="T3" fmla="*/ 0 h 491"/>
                  <a:gd name="T4" fmla="*/ 146 w 494"/>
                  <a:gd name="T5" fmla="*/ 148 h 491"/>
                  <a:gd name="T6" fmla="*/ 0 w 494"/>
                  <a:gd name="T7" fmla="*/ 148 h 491"/>
                  <a:gd name="T8" fmla="*/ 0 w 494"/>
                  <a:gd name="T9" fmla="*/ 359 h 491"/>
                  <a:gd name="T10" fmla="*/ 146 w 494"/>
                  <a:gd name="T11" fmla="*/ 359 h 491"/>
                  <a:gd name="T12" fmla="*/ 146 w 494"/>
                  <a:gd name="T13" fmla="*/ 491 h 491"/>
                  <a:gd name="T14" fmla="*/ 343 w 494"/>
                  <a:gd name="T15" fmla="*/ 491 h 491"/>
                  <a:gd name="T16" fmla="*/ 343 w 494"/>
                  <a:gd name="T17" fmla="*/ 359 h 491"/>
                  <a:gd name="T18" fmla="*/ 494 w 494"/>
                  <a:gd name="T19" fmla="*/ 359 h 491"/>
                  <a:gd name="T20" fmla="*/ 494 w 494"/>
                  <a:gd name="T21" fmla="*/ 148 h 491"/>
                  <a:gd name="T22" fmla="*/ 343 w 494"/>
                  <a:gd name="T23" fmla="*/ 148 h 491"/>
                  <a:gd name="T24" fmla="*/ 343 w 494"/>
                  <a:gd name="T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" h="491">
                    <a:moveTo>
                      <a:pt x="343" y="0"/>
                    </a:moveTo>
                    <a:lnTo>
                      <a:pt x="146" y="0"/>
                    </a:lnTo>
                    <a:lnTo>
                      <a:pt x="146" y="148"/>
                    </a:lnTo>
                    <a:lnTo>
                      <a:pt x="0" y="148"/>
                    </a:lnTo>
                    <a:lnTo>
                      <a:pt x="0" y="359"/>
                    </a:lnTo>
                    <a:lnTo>
                      <a:pt x="146" y="359"/>
                    </a:lnTo>
                    <a:lnTo>
                      <a:pt x="146" y="491"/>
                    </a:lnTo>
                    <a:lnTo>
                      <a:pt x="343" y="491"/>
                    </a:lnTo>
                    <a:lnTo>
                      <a:pt x="343" y="359"/>
                    </a:lnTo>
                    <a:lnTo>
                      <a:pt x="494" y="359"/>
                    </a:lnTo>
                    <a:lnTo>
                      <a:pt x="494" y="148"/>
                    </a:lnTo>
                    <a:lnTo>
                      <a:pt x="343" y="148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24"/>
              <p:cNvSpPr>
                <a:spLocks noEditPoints="1"/>
              </p:cNvSpPr>
              <p:nvPr/>
            </p:nvSpPr>
            <p:spPr bwMode="auto">
              <a:xfrm>
                <a:off x="4762068" y="668615"/>
                <a:ext cx="751360" cy="749106"/>
              </a:xfrm>
              <a:custGeom>
                <a:avLst/>
                <a:gdLst>
                  <a:gd name="T0" fmla="*/ 406 w 423"/>
                  <a:gd name="T1" fmla="*/ 129 h 422"/>
                  <a:gd name="T2" fmla="*/ 361 w 423"/>
                  <a:gd name="T3" fmla="*/ 62 h 422"/>
                  <a:gd name="T4" fmla="*/ 294 w 423"/>
                  <a:gd name="T5" fmla="*/ 16 h 422"/>
                  <a:gd name="T6" fmla="*/ 212 w 423"/>
                  <a:gd name="T7" fmla="*/ 0 h 422"/>
                  <a:gd name="T8" fmla="*/ 129 w 423"/>
                  <a:gd name="T9" fmla="*/ 16 h 422"/>
                  <a:gd name="T10" fmla="*/ 62 w 423"/>
                  <a:gd name="T11" fmla="*/ 62 h 422"/>
                  <a:gd name="T12" fmla="*/ 17 w 423"/>
                  <a:gd name="T13" fmla="*/ 129 h 422"/>
                  <a:gd name="T14" fmla="*/ 0 w 423"/>
                  <a:gd name="T15" fmla="*/ 211 h 422"/>
                  <a:gd name="T16" fmla="*/ 17 w 423"/>
                  <a:gd name="T17" fmla="*/ 293 h 422"/>
                  <a:gd name="T18" fmla="*/ 62 w 423"/>
                  <a:gd name="T19" fmla="*/ 360 h 422"/>
                  <a:gd name="T20" fmla="*/ 129 w 423"/>
                  <a:gd name="T21" fmla="*/ 405 h 422"/>
                  <a:gd name="T22" fmla="*/ 212 w 423"/>
                  <a:gd name="T23" fmla="*/ 422 h 422"/>
                  <a:gd name="T24" fmla="*/ 294 w 423"/>
                  <a:gd name="T25" fmla="*/ 405 h 422"/>
                  <a:gd name="T26" fmla="*/ 361 w 423"/>
                  <a:gd name="T27" fmla="*/ 360 h 422"/>
                  <a:gd name="T28" fmla="*/ 406 w 423"/>
                  <a:gd name="T29" fmla="*/ 293 h 422"/>
                  <a:gd name="T30" fmla="*/ 423 w 423"/>
                  <a:gd name="T31" fmla="*/ 211 h 422"/>
                  <a:gd name="T32" fmla="*/ 406 w 423"/>
                  <a:gd name="T33" fmla="*/ 129 h 422"/>
                  <a:gd name="T34" fmla="*/ 336 w 423"/>
                  <a:gd name="T35" fmla="*/ 335 h 422"/>
                  <a:gd name="T36" fmla="*/ 212 w 423"/>
                  <a:gd name="T37" fmla="*/ 387 h 422"/>
                  <a:gd name="T38" fmla="*/ 87 w 423"/>
                  <a:gd name="T39" fmla="*/ 335 h 422"/>
                  <a:gd name="T40" fmla="*/ 36 w 423"/>
                  <a:gd name="T41" fmla="*/ 211 h 422"/>
                  <a:gd name="T42" fmla="*/ 87 w 423"/>
                  <a:gd name="T43" fmla="*/ 87 h 422"/>
                  <a:gd name="T44" fmla="*/ 212 w 423"/>
                  <a:gd name="T45" fmla="*/ 35 h 422"/>
                  <a:gd name="T46" fmla="*/ 336 w 423"/>
                  <a:gd name="T47" fmla="*/ 87 h 422"/>
                  <a:gd name="T48" fmla="*/ 387 w 423"/>
                  <a:gd name="T49" fmla="*/ 211 h 422"/>
                  <a:gd name="T50" fmla="*/ 336 w 423"/>
                  <a:gd name="T51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422">
                    <a:moveTo>
                      <a:pt x="406" y="129"/>
                    </a:moveTo>
                    <a:cubicBezTo>
                      <a:pt x="396" y="104"/>
                      <a:pt x="380" y="81"/>
                      <a:pt x="361" y="62"/>
                    </a:cubicBezTo>
                    <a:cubicBezTo>
                      <a:pt x="342" y="42"/>
                      <a:pt x="319" y="27"/>
                      <a:pt x="294" y="16"/>
                    </a:cubicBezTo>
                    <a:cubicBezTo>
                      <a:pt x="268" y="5"/>
                      <a:pt x="240" y="0"/>
                      <a:pt x="212" y="0"/>
                    </a:cubicBezTo>
                    <a:cubicBezTo>
                      <a:pt x="183" y="0"/>
                      <a:pt x="155" y="5"/>
                      <a:pt x="129" y="16"/>
                    </a:cubicBezTo>
                    <a:cubicBezTo>
                      <a:pt x="104" y="27"/>
                      <a:pt x="82" y="42"/>
                      <a:pt x="62" y="62"/>
                    </a:cubicBezTo>
                    <a:cubicBezTo>
                      <a:pt x="43" y="81"/>
                      <a:pt x="28" y="104"/>
                      <a:pt x="17" y="129"/>
                    </a:cubicBezTo>
                    <a:cubicBezTo>
                      <a:pt x="6" y="155"/>
                      <a:pt x="0" y="182"/>
                      <a:pt x="0" y="211"/>
                    </a:cubicBezTo>
                    <a:cubicBezTo>
                      <a:pt x="0" y="239"/>
                      <a:pt x="6" y="267"/>
                      <a:pt x="17" y="293"/>
                    </a:cubicBezTo>
                    <a:cubicBezTo>
                      <a:pt x="28" y="318"/>
                      <a:pt x="43" y="341"/>
                      <a:pt x="62" y="360"/>
                    </a:cubicBezTo>
                    <a:cubicBezTo>
                      <a:pt x="82" y="380"/>
                      <a:pt x="104" y="395"/>
                      <a:pt x="129" y="405"/>
                    </a:cubicBezTo>
                    <a:cubicBezTo>
                      <a:pt x="155" y="417"/>
                      <a:pt x="183" y="422"/>
                      <a:pt x="212" y="422"/>
                    </a:cubicBezTo>
                    <a:cubicBezTo>
                      <a:pt x="240" y="422"/>
                      <a:pt x="268" y="417"/>
                      <a:pt x="294" y="405"/>
                    </a:cubicBezTo>
                    <a:cubicBezTo>
                      <a:pt x="319" y="395"/>
                      <a:pt x="342" y="380"/>
                      <a:pt x="361" y="360"/>
                    </a:cubicBezTo>
                    <a:cubicBezTo>
                      <a:pt x="380" y="341"/>
                      <a:pt x="396" y="318"/>
                      <a:pt x="406" y="293"/>
                    </a:cubicBezTo>
                    <a:cubicBezTo>
                      <a:pt x="417" y="267"/>
                      <a:pt x="423" y="239"/>
                      <a:pt x="423" y="211"/>
                    </a:cubicBezTo>
                    <a:cubicBezTo>
                      <a:pt x="423" y="182"/>
                      <a:pt x="417" y="155"/>
                      <a:pt x="406" y="129"/>
                    </a:cubicBezTo>
                    <a:close/>
                    <a:moveTo>
                      <a:pt x="336" y="335"/>
                    </a:moveTo>
                    <a:cubicBezTo>
                      <a:pt x="303" y="368"/>
                      <a:pt x="259" y="387"/>
                      <a:pt x="212" y="387"/>
                    </a:cubicBezTo>
                    <a:cubicBezTo>
                      <a:pt x="165" y="387"/>
                      <a:pt x="120" y="368"/>
                      <a:pt x="87" y="335"/>
                    </a:cubicBezTo>
                    <a:cubicBezTo>
                      <a:pt x="54" y="302"/>
                      <a:pt x="36" y="258"/>
                      <a:pt x="36" y="211"/>
                    </a:cubicBezTo>
                    <a:cubicBezTo>
                      <a:pt x="36" y="164"/>
                      <a:pt x="54" y="120"/>
                      <a:pt x="87" y="87"/>
                    </a:cubicBezTo>
                    <a:cubicBezTo>
                      <a:pt x="120" y="53"/>
                      <a:pt x="165" y="35"/>
                      <a:pt x="212" y="35"/>
                    </a:cubicBezTo>
                    <a:cubicBezTo>
                      <a:pt x="259" y="35"/>
                      <a:pt x="303" y="53"/>
                      <a:pt x="336" y="87"/>
                    </a:cubicBezTo>
                    <a:cubicBezTo>
                      <a:pt x="369" y="120"/>
                      <a:pt x="387" y="164"/>
                      <a:pt x="387" y="211"/>
                    </a:cubicBezTo>
                    <a:cubicBezTo>
                      <a:pt x="387" y="258"/>
                      <a:pt x="369" y="302"/>
                      <a:pt x="336" y="3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1306493" y="2037981"/>
            <a:ext cx="1352204" cy="1298007"/>
            <a:chOff x="2010006" y="2054859"/>
            <a:chExt cx="2112433" cy="2027767"/>
          </a:xfrm>
        </p:grpSpPr>
        <p:sp>
          <p:nvSpPr>
            <p:cNvPr id="102" name="직사각형 8"/>
            <p:cNvSpPr/>
            <p:nvPr/>
          </p:nvSpPr>
          <p:spPr>
            <a:xfrm>
              <a:off x="2010006" y="2054859"/>
              <a:ext cx="2112433" cy="2027767"/>
            </a:xfrm>
            <a:prstGeom prst="rect">
              <a:avLst/>
            </a:prstGeom>
            <a:solidFill>
              <a:srgbClr val="E2413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3" name="Freeform 20"/>
            <p:cNvSpPr/>
            <p:nvPr/>
          </p:nvSpPr>
          <p:spPr bwMode="auto">
            <a:xfrm>
              <a:off x="2635532" y="2759272"/>
              <a:ext cx="841178" cy="770342"/>
            </a:xfrm>
            <a:custGeom>
              <a:avLst/>
              <a:gdLst>
                <a:gd name="T0" fmla="*/ 399 w 402"/>
                <a:gd name="T1" fmla="*/ 97 h 368"/>
                <a:gd name="T2" fmla="*/ 372 w 402"/>
                <a:gd name="T3" fmla="*/ 39 h 368"/>
                <a:gd name="T4" fmla="*/ 287 w 402"/>
                <a:gd name="T5" fmla="*/ 0 h 368"/>
                <a:gd name="T6" fmla="*/ 230 w 402"/>
                <a:gd name="T7" fmla="*/ 15 h 368"/>
                <a:gd name="T8" fmla="*/ 201 w 402"/>
                <a:gd name="T9" fmla="*/ 41 h 368"/>
                <a:gd name="T10" fmla="*/ 171 w 402"/>
                <a:gd name="T11" fmla="*/ 15 h 368"/>
                <a:gd name="T12" fmla="*/ 115 w 402"/>
                <a:gd name="T13" fmla="*/ 0 h 368"/>
                <a:gd name="T14" fmla="*/ 98 w 402"/>
                <a:gd name="T15" fmla="*/ 1 h 368"/>
                <a:gd name="T16" fmla="*/ 22 w 402"/>
                <a:gd name="T17" fmla="*/ 48 h 368"/>
                <a:gd name="T18" fmla="*/ 3 w 402"/>
                <a:gd name="T19" fmla="*/ 93 h 368"/>
                <a:gd name="T20" fmla="*/ 4 w 402"/>
                <a:gd name="T21" fmla="*/ 144 h 368"/>
                <a:gd name="T22" fmla="*/ 22 w 402"/>
                <a:gd name="T23" fmla="*/ 196 h 368"/>
                <a:gd name="T24" fmla="*/ 27 w 402"/>
                <a:gd name="T25" fmla="*/ 204 h 368"/>
                <a:gd name="T26" fmla="*/ 104 w 402"/>
                <a:gd name="T27" fmla="*/ 204 h 368"/>
                <a:gd name="T28" fmla="*/ 133 w 402"/>
                <a:gd name="T29" fmla="*/ 159 h 368"/>
                <a:gd name="T30" fmla="*/ 161 w 402"/>
                <a:gd name="T31" fmla="*/ 223 h 368"/>
                <a:gd name="T32" fmla="*/ 200 w 402"/>
                <a:gd name="T33" fmla="*/ 163 h 368"/>
                <a:gd name="T34" fmla="*/ 218 w 402"/>
                <a:gd name="T35" fmla="*/ 195 h 368"/>
                <a:gd name="T36" fmla="*/ 274 w 402"/>
                <a:gd name="T37" fmla="*/ 195 h 368"/>
                <a:gd name="T38" fmla="*/ 295 w 402"/>
                <a:gd name="T39" fmla="*/ 206 h 368"/>
                <a:gd name="T40" fmla="*/ 321 w 402"/>
                <a:gd name="T41" fmla="*/ 180 h 368"/>
                <a:gd name="T42" fmla="*/ 295 w 402"/>
                <a:gd name="T43" fmla="*/ 154 h 368"/>
                <a:gd name="T44" fmla="*/ 274 w 402"/>
                <a:gd name="T45" fmla="*/ 165 h 368"/>
                <a:gd name="T46" fmla="*/ 235 w 402"/>
                <a:gd name="T47" fmla="*/ 165 h 368"/>
                <a:gd name="T48" fmla="*/ 201 w 402"/>
                <a:gd name="T49" fmla="*/ 106 h 368"/>
                <a:gd name="T50" fmla="*/ 166 w 402"/>
                <a:gd name="T51" fmla="*/ 161 h 368"/>
                <a:gd name="T52" fmla="*/ 137 w 402"/>
                <a:gd name="T53" fmla="*/ 96 h 368"/>
                <a:gd name="T54" fmla="*/ 88 w 402"/>
                <a:gd name="T55" fmla="*/ 174 h 368"/>
                <a:gd name="T56" fmla="*/ 44 w 402"/>
                <a:gd name="T57" fmla="*/ 174 h 368"/>
                <a:gd name="T58" fmla="*/ 32 w 402"/>
                <a:gd name="T59" fmla="*/ 138 h 368"/>
                <a:gd name="T60" fmla="*/ 32 w 402"/>
                <a:gd name="T61" fmla="*/ 99 h 368"/>
                <a:gd name="T62" fmla="*/ 46 w 402"/>
                <a:gd name="T63" fmla="*/ 65 h 368"/>
                <a:gd name="T64" fmla="*/ 102 w 402"/>
                <a:gd name="T65" fmla="*/ 30 h 368"/>
                <a:gd name="T66" fmla="*/ 115 w 402"/>
                <a:gd name="T67" fmla="*/ 29 h 368"/>
                <a:gd name="T68" fmla="*/ 156 w 402"/>
                <a:gd name="T69" fmla="*/ 41 h 368"/>
                <a:gd name="T70" fmla="*/ 187 w 402"/>
                <a:gd name="T71" fmla="*/ 73 h 368"/>
                <a:gd name="T72" fmla="*/ 188 w 402"/>
                <a:gd name="T73" fmla="*/ 74 h 368"/>
                <a:gd name="T74" fmla="*/ 201 w 402"/>
                <a:gd name="T75" fmla="*/ 96 h 368"/>
                <a:gd name="T76" fmla="*/ 213 w 402"/>
                <a:gd name="T77" fmla="*/ 74 h 368"/>
                <a:gd name="T78" fmla="*/ 245 w 402"/>
                <a:gd name="T79" fmla="*/ 41 h 368"/>
                <a:gd name="T80" fmla="*/ 287 w 402"/>
                <a:gd name="T81" fmla="*/ 29 h 368"/>
                <a:gd name="T82" fmla="*/ 350 w 402"/>
                <a:gd name="T83" fmla="*/ 58 h 368"/>
                <a:gd name="T84" fmla="*/ 370 w 402"/>
                <a:gd name="T85" fmla="*/ 101 h 368"/>
                <a:gd name="T86" fmla="*/ 365 w 402"/>
                <a:gd name="T87" fmla="*/ 150 h 368"/>
                <a:gd name="T88" fmla="*/ 313 w 402"/>
                <a:gd name="T89" fmla="*/ 237 h 368"/>
                <a:gd name="T90" fmla="*/ 200 w 402"/>
                <a:gd name="T91" fmla="*/ 336 h 368"/>
                <a:gd name="T92" fmla="*/ 182 w 402"/>
                <a:gd name="T93" fmla="*/ 321 h 368"/>
                <a:gd name="T94" fmla="*/ 182 w 402"/>
                <a:gd name="T95" fmla="*/ 321 h 368"/>
                <a:gd name="T96" fmla="*/ 90 w 402"/>
                <a:gd name="T97" fmla="*/ 238 h 368"/>
                <a:gd name="T98" fmla="*/ 69 w 402"/>
                <a:gd name="T99" fmla="*/ 237 h 368"/>
                <a:gd name="T100" fmla="*/ 68 w 402"/>
                <a:gd name="T101" fmla="*/ 258 h 368"/>
                <a:gd name="T102" fmla="*/ 164 w 402"/>
                <a:gd name="T103" fmla="*/ 344 h 368"/>
                <a:gd name="T104" fmla="*/ 164 w 402"/>
                <a:gd name="T105" fmla="*/ 344 h 368"/>
                <a:gd name="T106" fmla="*/ 188 w 402"/>
                <a:gd name="T107" fmla="*/ 364 h 368"/>
                <a:gd name="T108" fmla="*/ 200 w 402"/>
                <a:gd name="T109" fmla="*/ 368 h 368"/>
                <a:gd name="T110" fmla="*/ 211 w 402"/>
                <a:gd name="T111" fmla="*/ 365 h 368"/>
                <a:gd name="T112" fmla="*/ 334 w 402"/>
                <a:gd name="T113" fmla="*/ 256 h 368"/>
                <a:gd name="T114" fmla="*/ 394 w 402"/>
                <a:gd name="T115" fmla="*/ 158 h 368"/>
                <a:gd name="T116" fmla="*/ 399 w 402"/>
                <a:gd name="T117" fmla="*/ 9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368">
                  <a:moveTo>
                    <a:pt x="399" y="97"/>
                  </a:moveTo>
                  <a:cubicBezTo>
                    <a:pt x="396" y="75"/>
                    <a:pt x="387" y="56"/>
                    <a:pt x="372" y="39"/>
                  </a:cubicBezTo>
                  <a:cubicBezTo>
                    <a:pt x="350" y="14"/>
                    <a:pt x="319" y="0"/>
                    <a:pt x="287" y="0"/>
                  </a:cubicBezTo>
                  <a:cubicBezTo>
                    <a:pt x="267" y="0"/>
                    <a:pt x="248" y="5"/>
                    <a:pt x="230" y="15"/>
                  </a:cubicBezTo>
                  <a:cubicBezTo>
                    <a:pt x="219" y="22"/>
                    <a:pt x="209" y="30"/>
                    <a:pt x="201" y="41"/>
                  </a:cubicBezTo>
                  <a:cubicBezTo>
                    <a:pt x="192" y="31"/>
                    <a:pt x="182" y="22"/>
                    <a:pt x="171" y="15"/>
                  </a:cubicBezTo>
                  <a:cubicBezTo>
                    <a:pt x="154" y="5"/>
                    <a:pt x="134" y="0"/>
                    <a:pt x="115" y="0"/>
                  </a:cubicBezTo>
                  <a:cubicBezTo>
                    <a:pt x="109" y="0"/>
                    <a:pt x="103" y="0"/>
                    <a:pt x="98" y="1"/>
                  </a:cubicBezTo>
                  <a:cubicBezTo>
                    <a:pt x="66" y="6"/>
                    <a:pt x="39" y="23"/>
                    <a:pt x="22" y="48"/>
                  </a:cubicBezTo>
                  <a:cubicBezTo>
                    <a:pt x="12" y="62"/>
                    <a:pt x="6" y="77"/>
                    <a:pt x="3" y="93"/>
                  </a:cubicBezTo>
                  <a:cubicBezTo>
                    <a:pt x="0" y="110"/>
                    <a:pt x="0" y="127"/>
                    <a:pt x="4" y="144"/>
                  </a:cubicBezTo>
                  <a:cubicBezTo>
                    <a:pt x="7" y="162"/>
                    <a:pt x="13" y="179"/>
                    <a:pt x="22" y="196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3" y="159"/>
                    <a:pt x="133" y="159"/>
                    <a:pt x="133" y="159"/>
                  </a:cubicBezTo>
                  <a:cubicBezTo>
                    <a:pt x="161" y="223"/>
                    <a:pt x="161" y="223"/>
                    <a:pt x="161" y="22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74" y="195"/>
                    <a:pt x="274" y="195"/>
                    <a:pt x="274" y="195"/>
                  </a:cubicBezTo>
                  <a:cubicBezTo>
                    <a:pt x="278" y="201"/>
                    <a:pt x="286" y="206"/>
                    <a:pt x="295" y="206"/>
                  </a:cubicBezTo>
                  <a:cubicBezTo>
                    <a:pt x="309" y="206"/>
                    <a:pt x="321" y="194"/>
                    <a:pt x="321" y="180"/>
                  </a:cubicBezTo>
                  <a:cubicBezTo>
                    <a:pt x="321" y="166"/>
                    <a:pt x="309" y="154"/>
                    <a:pt x="295" y="154"/>
                  </a:cubicBezTo>
                  <a:cubicBezTo>
                    <a:pt x="286" y="154"/>
                    <a:pt x="278" y="158"/>
                    <a:pt x="274" y="165"/>
                  </a:cubicBezTo>
                  <a:cubicBezTo>
                    <a:pt x="235" y="165"/>
                    <a:pt x="235" y="165"/>
                    <a:pt x="235" y="16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9" y="162"/>
                    <a:pt x="35" y="150"/>
                    <a:pt x="32" y="138"/>
                  </a:cubicBezTo>
                  <a:cubicBezTo>
                    <a:pt x="30" y="125"/>
                    <a:pt x="29" y="111"/>
                    <a:pt x="32" y="99"/>
                  </a:cubicBezTo>
                  <a:cubicBezTo>
                    <a:pt x="34" y="86"/>
                    <a:pt x="39" y="75"/>
                    <a:pt x="46" y="65"/>
                  </a:cubicBezTo>
                  <a:cubicBezTo>
                    <a:pt x="59" y="46"/>
                    <a:pt x="79" y="34"/>
                    <a:pt x="102" y="30"/>
                  </a:cubicBezTo>
                  <a:cubicBezTo>
                    <a:pt x="106" y="30"/>
                    <a:pt x="110" y="29"/>
                    <a:pt x="115" y="29"/>
                  </a:cubicBezTo>
                  <a:cubicBezTo>
                    <a:pt x="129" y="29"/>
                    <a:pt x="144" y="33"/>
                    <a:pt x="156" y="41"/>
                  </a:cubicBezTo>
                  <a:cubicBezTo>
                    <a:pt x="169" y="48"/>
                    <a:pt x="180" y="59"/>
                    <a:pt x="187" y="73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21" y="60"/>
                    <a:pt x="232" y="48"/>
                    <a:pt x="245" y="41"/>
                  </a:cubicBezTo>
                  <a:cubicBezTo>
                    <a:pt x="258" y="33"/>
                    <a:pt x="272" y="29"/>
                    <a:pt x="287" y="29"/>
                  </a:cubicBezTo>
                  <a:cubicBezTo>
                    <a:pt x="311" y="29"/>
                    <a:pt x="333" y="40"/>
                    <a:pt x="350" y="58"/>
                  </a:cubicBezTo>
                  <a:cubicBezTo>
                    <a:pt x="361" y="71"/>
                    <a:pt x="367" y="85"/>
                    <a:pt x="370" y="101"/>
                  </a:cubicBezTo>
                  <a:cubicBezTo>
                    <a:pt x="372" y="116"/>
                    <a:pt x="371" y="132"/>
                    <a:pt x="365" y="150"/>
                  </a:cubicBezTo>
                  <a:cubicBezTo>
                    <a:pt x="355" y="187"/>
                    <a:pt x="332" y="216"/>
                    <a:pt x="313" y="237"/>
                  </a:cubicBezTo>
                  <a:cubicBezTo>
                    <a:pt x="290" y="261"/>
                    <a:pt x="234" y="311"/>
                    <a:pt x="200" y="336"/>
                  </a:cubicBezTo>
                  <a:cubicBezTo>
                    <a:pt x="194" y="331"/>
                    <a:pt x="188" y="326"/>
                    <a:pt x="182" y="321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51" y="295"/>
                    <a:pt x="118" y="269"/>
                    <a:pt x="90" y="238"/>
                  </a:cubicBezTo>
                  <a:cubicBezTo>
                    <a:pt x="84" y="232"/>
                    <a:pt x="75" y="232"/>
                    <a:pt x="69" y="237"/>
                  </a:cubicBezTo>
                  <a:cubicBezTo>
                    <a:pt x="63" y="243"/>
                    <a:pt x="63" y="252"/>
                    <a:pt x="68" y="258"/>
                  </a:cubicBezTo>
                  <a:cubicBezTo>
                    <a:pt x="98" y="290"/>
                    <a:pt x="131" y="318"/>
                    <a:pt x="164" y="344"/>
                  </a:cubicBezTo>
                  <a:cubicBezTo>
                    <a:pt x="164" y="344"/>
                    <a:pt x="164" y="344"/>
                    <a:pt x="164" y="344"/>
                  </a:cubicBezTo>
                  <a:cubicBezTo>
                    <a:pt x="172" y="351"/>
                    <a:pt x="180" y="357"/>
                    <a:pt x="188" y="364"/>
                  </a:cubicBezTo>
                  <a:cubicBezTo>
                    <a:pt x="191" y="367"/>
                    <a:pt x="195" y="368"/>
                    <a:pt x="200" y="368"/>
                  </a:cubicBezTo>
                  <a:cubicBezTo>
                    <a:pt x="204" y="368"/>
                    <a:pt x="208" y="367"/>
                    <a:pt x="211" y="365"/>
                  </a:cubicBezTo>
                  <a:cubicBezTo>
                    <a:pt x="245" y="340"/>
                    <a:pt x="309" y="284"/>
                    <a:pt x="334" y="256"/>
                  </a:cubicBezTo>
                  <a:cubicBezTo>
                    <a:pt x="356" y="233"/>
                    <a:pt x="382" y="201"/>
                    <a:pt x="394" y="158"/>
                  </a:cubicBezTo>
                  <a:cubicBezTo>
                    <a:pt x="400" y="136"/>
                    <a:pt x="402" y="115"/>
                    <a:pt x="399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310232" y="4668486"/>
            <a:ext cx="1289989" cy="1298007"/>
            <a:chOff x="10197010" y="2054859"/>
            <a:chExt cx="2015239" cy="2027767"/>
          </a:xfrm>
        </p:grpSpPr>
        <p:sp>
          <p:nvSpPr>
            <p:cNvPr id="105" name="직사각형 9"/>
            <p:cNvSpPr/>
            <p:nvPr/>
          </p:nvSpPr>
          <p:spPr>
            <a:xfrm>
              <a:off x="10197010" y="2054859"/>
              <a:ext cx="2015239" cy="2027767"/>
            </a:xfrm>
            <a:prstGeom prst="rect">
              <a:avLst/>
            </a:prstGeom>
            <a:solidFill>
              <a:srgbClr val="4F515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grpSp>
          <p:nvGrpSpPr>
            <p:cNvPr id="111" name="组合 110"/>
            <p:cNvGrpSpPr/>
            <p:nvPr/>
          </p:nvGrpSpPr>
          <p:grpSpPr>
            <a:xfrm>
              <a:off x="10905515" y="2759272"/>
              <a:ext cx="676976" cy="649927"/>
              <a:chOff x="8382646" y="5351439"/>
              <a:chExt cx="676976" cy="649927"/>
            </a:xfrm>
          </p:grpSpPr>
          <p:sp>
            <p:nvSpPr>
              <p:cNvPr id="162" name="Freeform 98"/>
              <p:cNvSpPr/>
              <p:nvPr/>
            </p:nvSpPr>
            <p:spPr bwMode="auto">
              <a:xfrm>
                <a:off x="8590773" y="5612160"/>
                <a:ext cx="260722" cy="261473"/>
              </a:xfrm>
              <a:custGeom>
                <a:avLst/>
                <a:gdLst>
                  <a:gd name="T0" fmla="*/ 104 w 347"/>
                  <a:gd name="T1" fmla="*/ 348 h 348"/>
                  <a:gd name="T2" fmla="*/ 241 w 347"/>
                  <a:gd name="T3" fmla="*/ 348 h 348"/>
                  <a:gd name="T4" fmla="*/ 241 w 347"/>
                  <a:gd name="T5" fmla="*/ 253 h 348"/>
                  <a:gd name="T6" fmla="*/ 347 w 347"/>
                  <a:gd name="T7" fmla="*/ 253 h 348"/>
                  <a:gd name="T8" fmla="*/ 347 w 347"/>
                  <a:gd name="T9" fmla="*/ 106 h 348"/>
                  <a:gd name="T10" fmla="*/ 241 w 347"/>
                  <a:gd name="T11" fmla="*/ 106 h 348"/>
                  <a:gd name="T12" fmla="*/ 241 w 347"/>
                  <a:gd name="T13" fmla="*/ 0 h 348"/>
                  <a:gd name="T14" fmla="*/ 104 w 347"/>
                  <a:gd name="T15" fmla="*/ 0 h 348"/>
                  <a:gd name="T16" fmla="*/ 104 w 347"/>
                  <a:gd name="T17" fmla="*/ 106 h 348"/>
                  <a:gd name="T18" fmla="*/ 0 w 347"/>
                  <a:gd name="T19" fmla="*/ 106 h 348"/>
                  <a:gd name="T20" fmla="*/ 0 w 347"/>
                  <a:gd name="T21" fmla="*/ 253 h 348"/>
                  <a:gd name="T22" fmla="*/ 104 w 347"/>
                  <a:gd name="T23" fmla="*/ 253 h 348"/>
                  <a:gd name="T24" fmla="*/ 104 w 347"/>
                  <a:gd name="T25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7" h="348">
                    <a:moveTo>
                      <a:pt x="104" y="348"/>
                    </a:moveTo>
                    <a:lnTo>
                      <a:pt x="241" y="348"/>
                    </a:lnTo>
                    <a:lnTo>
                      <a:pt x="241" y="253"/>
                    </a:lnTo>
                    <a:lnTo>
                      <a:pt x="347" y="253"/>
                    </a:lnTo>
                    <a:lnTo>
                      <a:pt x="347" y="106"/>
                    </a:lnTo>
                    <a:lnTo>
                      <a:pt x="241" y="106"/>
                    </a:lnTo>
                    <a:lnTo>
                      <a:pt x="241" y="0"/>
                    </a:lnTo>
                    <a:lnTo>
                      <a:pt x="104" y="0"/>
                    </a:lnTo>
                    <a:lnTo>
                      <a:pt x="104" y="106"/>
                    </a:lnTo>
                    <a:lnTo>
                      <a:pt x="0" y="106"/>
                    </a:lnTo>
                    <a:lnTo>
                      <a:pt x="0" y="253"/>
                    </a:lnTo>
                    <a:lnTo>
                      <a:pt x="104" y="253"/>
                    </a:lnTo>
                    <a:lnTo>
                      <a:pt x="104" y="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99"/>
              <p:cNvSpPr>
                <a:spLocks noEditPoints="1"/>
              </p:cNvSpPr>
              <p:nvPr/>
            </p:nvSpPr>
            <p:spPr bwMode="auto">
              <a:xfrm>
                <a:off x="8382646" y="5351439"/>
                <a:ext cx="676976" cy="649927"/>
              </a:xfrm>
              <a:custGeom>
                <a:avLst/>
                <a:gdLst>
                  <a:gd name="T0" fmla="*/ 348 w 381"/>
                  <a:gd name="T1" fmla="*/ 76 h 366"/>
                  <a:gd name="T2" fmla="*/ 270 w 381"/>
                  <a:gd name="T3" fmla="*/ 76 h 366"/>
                  <a:gd name="T4" fmla="*/ 270 w 381"/>
                  <a:gd name="T5" fmla="*/ 34 h 366"/>
                  <a:gd name="T6" fmla="*/ 235 w 381"/>
                  <a:gd name="T7" fmla="*/ 0 h 366"/>
                  <a:gd name="T8" fmla="*/ 146 w 381"/>
                  <a:gd name="T9" fmla="*/ 0 h 366"/>
                  <a:gd name="T10" fmla="*/ 112 w 381"/>
                  <a:gd name="T11" fmla="*/ 34 h 366"/>
                  <a:gd name="T12" fmla="*/ 112 w 381"/>
                  <a:gd name="T13" fmla="*/ 76 h 366"/>
                  <a:gd name="T14" fmla="*/ 33 w 381"/>
                  <a:gd name="T15" fmla="*/ 76 h 366"/>
                  <a:gd name="T16" fmla="*/ 0 w 381"/>
                  <a:gd name="T17" fmla="*/ 108 h 366"/>
                  <a:gd name="T18" fmla="*/ 0 w 381"/>
                  <a:gd name="T19" fmla="*/ 333 h 366"/>
                  <a:gd name="T20" fmla="*/ 33 w 381"/>
                  <a:gd name="T21" fmla="*/ 366 h 366"/>
                  <a:gd name="T22" fmla="*/ 348 w 381"/>
                  <a:gd name="T23" fmla="*/ 366 h 366"/>
                  <a:gd name="T24" fmla="*/ 381 w 381"/>
                  <a:gd name="T25" fmla="*/ 333 h 366"/>
                  <a:gd name="T26" fmla="*/ 381 w 381"/>
                  <a:gd name="T27" fmla="*/ 108 h 366"/>
                  <a:gd name="T28" fmla="*/ 348 w 381"/>
                  <a:gd name="T29" fmla="*/ 76 h 366"/>
                  <a:gd name="T30" fmla="*/ 146 w 381"/>
                  <a:gd name="T31" fmla="*/ 34 h 366"/>
                  <a:gd name="T32" fmla="*/ 235 w 381"/>
                  <a:gd name="T33" fmla="*/ 34 h 366"/>
                  <a:gd name="T34" fmla="*/ 235 w 381"/>
                  <a:gd name="T35" fmla="*/ 76 h 366"/>
                  <a:gd name="T36" fmla="*/ 146 w 381"/>
                  <a:gd name="T37" fmla="*/ 76 h 366"/>
                  <a:gd name="T38" fmla="*/ 146 w 381"/>
                  <a:gd name="T39" fmla="*/ 34 h 366"/>
                  <a:gd name="T40" fmla="*/ 347 w 381"/>
                  <a:gd name="T41" fmla="*/ 331 h 366"/>
                  <a:gd name="T42" fmla="*/ 35 w 381"/>
                  <a:gd name="T43" fmla="*/ 331 h 366"/>
                  <a:gd name="T44" fmla="*/ 35 w 381"/>
                  <a:gd name="T45" fmla="*/ 110 h 366"/>
                  <a:gd name="T46" fmla="*/ 347 w 381"/>
                  <a:gd name="T47" fmla="*/ 110 h 366"/>
                  <a:gd name="T48" fmla="*/ 347 w 381"/>
                  <a:gd name="T49" fmla="*/ 331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1" h="366">
                    <a:moveTo>
                      <a:pt x="348" y="76"/>
                    </a:moveTo>
                    <a:cubicBezTo>
                      <a:pt x="270" y="76"/>
                      <a:pt x="270" y="76"/>
                      <a:pt x="270" y="76"/>
                    </a:cubicBezTo>
                    <a:cubicBezTo>
                      <a:pt x="270" y="34"/>
                      <a:pt x="270" y="34"/>
                      <a:pt x="270" y="34"/>
                    </a:cubicBezTo>
                    <a:cubicBezTo>
                      <a:pt x="270" y="15"/>
                      <a:pt x="254" y="0"/>
                      <a:pt x="235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27" y="0"/>
                      <a:pt x="112" y="15"/>
                      <a:pt x="112" y="34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15" y="76"/>
                      <a:pt x="0" y="90"/>
                      <a:pt x="0" y="108"/>
                    </a:cubicBezTo>
                    <a:cubicBezTo>
                      <a:pt x="0" y="333"/>
                      <a:pt x="0" y="333"/>
                      <a:pt x="0" y="333"/>
                    </a:cubicBezTo>
                    <a:cubicBezTo>
                      <a:pt x="0" y="351"/>
                      <a:pt x="15" y="366"/>
                      <a:pt x="33" y="366"/>
                    </a:cubicBezTo>
                    <a:cubicBezTo>
                      <a:pt x="348" y="366"/>
                      <a:pt x="348" y="366"/>
                      <a:pt x="348" y="366"/>
                    </a:cubicBezTo>
                    <a:cubicBezTo>
                      <a:pt x="366" y="366"/>
                      <a:pt x="381" y="351"/>
                      <a:pt x="381" y="333"/>
                    </a:cubicBezTo>
                    <a:cubicBezTo>
                      <a:pt x="381" y="108"/>
                      <a:pt x="381" y="108"/>
                      <a:pt x="381" y="108"/>
                    </a:cubicBezTo>
                    <a:cubicBezTo>
                      <a:pt x="381" y="90"/>
                      <a:pt x="366" y="76"/>
                      <a:pt x="348" y="76"/>
                    </a:cubicBezTo>
                    <a:close/>
                    <a:moveTo>
                      <a:pt x="146" y="34"/>
                    </a:moveTo>
                    <a:cubicBezTo>
                      <a:pt x="235" y="34"/>
                      <a:pt x="235" y="34"/>
                      <a:pt x="235" y="34"/>
                    </a:cubicBezTo>
                    <a:cubicBezTo>
                      <a:pt x="235" y="76"/>
                      <a:pt x="235" y="76"/>
                      <a:pt x="235" y="76"/>
                    </a:cubicBezTo>
                    <a:cubicBezTo>
                      <a:pt x="146" y="76"/>
                      <a:pt x="146" y="76"/>
                      <a:pt x="146" y="76"/>
                    </a:cubicBezTo>
                    <a:lnTo>
                      <a:pt x="146" y="34"/>
                    </a:lnTo>
                    <a:close/>
                    <a:moveTo>
                      <a:pt x="347" y="331"/>
                    </a:moveTo>
                    <a:cubicBezTo>
                      <a:pt x="35" y="331"/>
                      <a:pt x="35" y="331"/>
                      <a:pt x="35" y="331"/>
                    </a:cubicBezTo>
                    <a:cubicBezTo>
                      <a:pt x="35" y="110"/>
                      <a:pt x="35" y="110"/>
                      <a:pt x="35" y="110"/>
                    </a:cubicBezTo>
                    <a:cubicBezTo>
                      <a:pt x="347" y="110"/>
                      <a:pt x="347" y="110"/>
                      <a:pt x="347" y="110"/>
                    </a:cubicBezTo>
                    <a:lnTo>
                      <a:pt x="347" y="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1" name="직사각형 9"/>
          <p:cNvSpPr/>
          <p:nvPr/>
        </p:nvSpPr>
        <p:spPr>
          <a:xfrm>
            <a:off x="2661116" y="1704683"/>
            <a:ext cx="314004" cy="315956"/>
          </a:xfrm>
          <a:prstGeom prst="rect">
            <a:avLst/>
          </a:prstGeom>
          <a:solidFill>
            <a:srgbClr val="4AA6C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2" name="직사각형 9"/>
          <p:cNvSpPr/>
          <p:nvPr/>
        </p:nvSpPr>
        <p:spPr>
          <a:xfrm>
            <a:off x="3010806" y="1524410"/>
            <a:ext cx="157002" cy="15797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2495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06" name="矩形 38"/>
          <p:cNvSpPr>
            <a:spLocks noChangeArrowheads="1"/>
          </p:cNvSpPr>
          <p:nvPr/>
        </p:nvSpPr>
        <p:spPr bwMode="auto">
          <a:xfrm>
            <a:off x="5038890" y="2475919"/>
            <a:ext cx="472559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8800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计划拟定</a:t>
            </a:r>
            <a:endParaRPr lang="zh-CN" altLang="en-US" sz="88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5211334" y="3846066"/>
            <a:ext cx="1724012" cy="400110"/>
            <a:chOff x="4856247" y="3761971"/>
            <a:chExt cx="1724012" cy="40011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4856247" y="3798822"/>
              <a:ext cx="329713" cy="338554"/>
              <a:chOff x="4912707" y="3793580"/>
              <a:chExt cx="269405" cy="276629"/>
            </a:xfrm>
          </p:grpSpPr>
          <p:sp>
            <p:nvSpPr>
              <p:cNvPr id="115" name="椭圆 114"/>
              <p:cNvSpPr/>
              <p:nvPr/>
            </p:nvSpPr>
            <p:spPr>
              <a:xfrm>
                <a:off x="4912707" y="3804557"/>
                <a:ext cx="238958" cy="238958"/>
              </a:xfrm>
              <a:prstGeom prst="rect">
                <a:avLst/>
              </a:prstGeom>
              <a:solidFill>
                <a:srgbClr val="4AA6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4916629" y="3793580"/>
                <a:ext cx="265483" cy="27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1</a:t>
                </a:r>
                <a:endParaRPr lang="zh-CN" altLang="en-US" sz="160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14" name="矩形 113"/>
            <p:cNvSpPr/>
            <p:nvPr/>
          </p:nvSpPr>
          <p:spPr>
            <a:xfrm>
              <a:off x="5123083" y="3761971"/>
              <a:ext cx="14571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计划拟定表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0" name="矩形 38"/>
          <p:cNvSpPr>
            <a:spLocks noChangeArrowheads="1"/>
          </p:cNvSpPr>
          <p:nvPr/>
        </p:nvSpPr>
        <p:spPr bwMode="auto">
          <a:xfrm>
            <a:off x="3152179" y="1608354"/>
            <a:ext cx="819091" cy="367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3900" b="1" dirty="0">
                <a:solidFill>
                  <a:srgbClr val="E241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3900" b="1" dirty="0">
              <a:solidFill>
                <a:srgbClr val="E241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表格 -1"/>
          <p:cNvGraphicFramePr/>
          <p:nvPr/>
        </p:nvGraphicFramePr>
        <p:xfrm>
          <a:off x="386604" y="806406"/>
          <a:ext cx="11418792" cy="5621787"/>
        </p:xfrm>
        <a:graphic>
          <a:graphicData uri="http://schemas.openxmlformats.org/drawingml/2006/table">
            <a:tbl>
              <a:tblPr firstRow="1" bandRow="1"/>
              <a:tblGrid>
                <a:gridCol w="313600"/>
                <a:gridCol w="443809"/>
                <a:gridCol w="431881"/>
                <a:gridCol w="259427"/>
                <a:gridCol w="260419"/>
                <a:gridCol w="258433"/>
                <a:gridCol w="260419"/>
                <a:gridCol w="258930"/>
                <a:gridCol w="260919"/>
                <a:gridCol w="259427"/>
                <a:gridCol w="259427"/>
                <a:gridCol w="259923"/>
                <a:gridCol w="259923"/>
                <a:gridCol w="258930"/>
                <a:gridCol w="261414"/>
                <a:gridCol w="258930"/>
                <a:gridCol w="259923"/>
                <a:gridCol w="258930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261914"/>
                <a:gridCol w="592905"/>
                <a:gridCol w="1288685"/>
              </a:tblGrid>
              <a:tr h="57840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WHAT</a:t>
                      </a:r>
                      <a:endParaRPr lang="en-US" altLang="zh-CN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WHEN</a:t>
                      </a:r>
                      <a:endParaRPr lang="en-US" altLang="zh-CN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WHO</a:t>
                      </a:r>
                      <a:endParaRPr lang="en-US" altLang="zh-CN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HOW</a:t>
                      </a:r>
                      <a:endParaRPr lang="en-US" altLang="zh-CN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</a:tr>
              <a:tr h="354078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主题</a:t>
                      </a:r>
                      <a:endParaRPr lang="zh-CN" altLang="en-US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rowSpan="2"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日期</a:t>
                      </a:r>
                      <a:endParaRPr lang="zh-CN" altLang="en-US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20xx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1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20xx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20xx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3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20xx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4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20xx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5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  <a:endParaRPr lang="zh-CN" altLang="en-US" sz="1200" b="1" u="none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20xx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6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  <a:endParaRPr lang="zh-CN" altLang="en-US" sz="1200" b="1" u="none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20xx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7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  <a:endParaRPr lang="zh-CN" altLang="en-US" sz="1200" b="1" u="none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20xx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年</a:t>
                      </a: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8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月</a:t>
                      </a:r>
                      <a:endParaRPr lang="zh-CN" altLang="en-US" sz="1200" b="1" u="none" dirty="0" smtClea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负责人</a:t>
                      </a:r>
                      <a:endParaRPr lang="zh-CN" altLang="en-US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PDCA</a:t>
                      </a: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工具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</a:tr>
              <a:tr h="561615">
                <a:tc vMerge="1" gridSpan="2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cap="flat">
                      <a:noFill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周数</a:t>
                      </a:r>
                      <a:endParaRPr lang="zh-CN" altLang="en-US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zh-CN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zh-CN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zh-CN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zh-CN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zh-CN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zh-CN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402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确定成员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025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P</a:t>
                      </a:r>
                      <a:endParaRPr lang="en-US" altLang="zh-CN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主题</a:t>
                      </a: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选定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头脑风暴</a:t>
                      </a:r>
                      <a:endParaRPr lang="zh-CN" altLang="en-US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02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计划拟定</a:t>
                      </a:r>
                      <a:endParaRPr lang="zh-CN" altLang="en-US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头脑风暴、甘特图</a:t>
                      </a: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02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现况把握</a:t>
                      </a:r>
                      <a:endParaRPr lang="zh-CN" altLang="en-US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查检表、柏拉图</a:t>
                      </a:r>
                      <a:endParaRPr lang="zh-CN" altLang="en-US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02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目标设定</a:t>
                      </a:r>
                      <a:endParaRPr lang="zh-CN" altLang="en-US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条形图</a:t>
                      </a: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02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解析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鱼骨图、柏拉图</a:t>
                      </a: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02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对策拟定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FFF0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头脑风暴、小组讨论</a:t>
                      </a: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D</a:t>
                      </a:r>
                      <a:endParaRPr lang="en-US" altLang="zh-CN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实施与检讨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00B0F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00B0F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00B0F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00B0F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00B0F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00B0F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00B0F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00B0F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00B0F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00B0F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00B0F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00B0F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PDCA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C</a:t>
                      </a:r>
                      <a:endParaRPr lang="en-US" altLang="zh-CN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效果确认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BD4B4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FBD4B4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BD4B4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FBD4B4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BD4B4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FBD4B4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AC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柏拉图、雷达图</a:t>
                      </a:r>
                      <a:endParaRPr lang="zh-CN" altLang="en-US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A</a:t>
                      </a:r>
                      <a:endParaRPr lang="en-US" altLang="zh-CN" sz="1200" b="1" u="none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标准化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BD4B4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FBD4B4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BD4B4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FBD4B4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FBD4B4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FBD4B4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头脑风暴、小组讨论</a:t>
                      </a:r>
                      <a:endParaRPr lang="zh-CN" altLang="en-US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02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仿宋_GB2312" panose="02010609030101010101" charset="-122"/>
                        </a:rPr>
                        <a:t>检讨与改进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panose="02010609030101010101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A6C9"/>
                    </a:solidFill>
                  </a:tcPr>
                </a:tc>
                <a:tc hMerge="1"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92D05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highlight>
                            <a:srgbClr val="92D050"/>
                          </a:highlight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highlight>
                          <a:srgbClr val="92D05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C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小组讨论</a:t>
                      </a:r>
                      <a:endParaRPr lang="zh-CN" altLang="en-US" sz="1200" b="1" u="none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9" name="直接连接符 78"/>
          <p:cNvCxnSpPr/>
          <p:nvPr/>
        </p:nvCxnSpPr>
        <p:spPr>
          <a:xfrm>
            <a:off x="7518400" y="5486400"/>
            <a:ext cx="1234203" cy="2268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ot"/>
          </a:ln>
          <a:effectLst/>
        </p:spPr>
      </p:cxnSp>
      <p:cxnSp>
        <p:nvCxnSpPr>
          <p:cNvPr id="81" name="直接连接符 80"/>
          <p:cNvCxnSpPr/>
          <p:nvPr/>
        </p:nvCxnSpPr>
        <p:spPr>
          <a:xfrm>
            <a:off x="7489371" y="5568667"/>
            <a:ext cx="1263232" cy="32994"/>
          </a:xfrm>
          <a:prstGeom prst="line">
            <a:avLst/>
          </a:prstGeom>
          <a:noFill/>
          <a:ln w="19050" cap="flat" cmpd="sng" algn="ctr">
            <a:solidFill>
              <a:srgbClr val="E9462D"/>
            </a:solidFill>
            <a:prstDash val="solid"/>
          </a:ln>
          <a:effectLst/>
        </p:spPr>
      </p:cxnSp>
      <p:cxnSp>
        <p:nvCxnSpPr>
          <p:cNvPr id="82" name="直接连接符 81"/>
          <p:cNvCxnSpPr/>
          <p:nvPr/>
        </p:nvCxnSpPr>
        <p:spPr>
          <a:xfrm flipV="1">
            <a:off x="8979891" y="5913851"/>
            <a:ext cx="336095" cy="10719"/>
          </a:xfrm>
          <a:prstGeom prst="line">
            <a:avLst/>
          </a:prstGeom>
          <a:noFill/>
          <a:ln w="19050" cap="flat" cmpd="sng" algn="ctr">
            <a:solidFill>
              <a:srgbClr val="E9462D"/>
            </a:solidFill>
            <a:prstDash val="solid"/>
          </a:ln>
          <a:effectLst/>
        </p:spPr>
      </p:cxnSp>
      <p:cxnSp>
        <p:nvCxnSpPr>
          <p:cNvPr id="83" name="直接连接符 82"/>
          <p:cNvCxnSpPr/>
          <p:nvPr/>
        </p:nvCxnSpPr>
        <p:spPr>
          <a:xfrm flipV="1">
            <a:off x="8979891" y="5799551"/>
            <a:ext cx="336095" cy="10719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ot"/>
          </a:ln>
          <a:effectLst/>
        </p:spPr>
      </p:cxnSp>
      <p:cxnSp>
        <p:nvCxnSpPr>
          <p:cNvPr id="84" name="直接连接符 83"/>
          <p:cNvCxnSpPr/>
          <p:nvPr/>
        </p:nvCxnSpPr>
        <p:spPr>
          <a:xfrm flipV="1">
            <a:off x="9443576" y="6295528"/>
            <a:ext cx="334354" cy="10719"/>
          </a:xfrm>
          <a:prstGeom prst="line">
            <a:avLst/>
          </a:prstGeom>
          <a:noFill/>
          <a:ln w="19050" cap="flat" cmpd="sng" algn="ctr">
            <a:solidFill>
              <a:srgbClr val="E9462D"/>
            </a:solidFill>
            <a:prstDash val="solid"/>
          </a:ln>
          <a:effectLst/>
        </p:spPr>
      </p:cxnSp>
      <p:cxnSp>
        <p:nvCxnSpPr>
          <p:cNvPr id="85" name="直接连接符 84"/>
          <p:cNvCxnSpPr/>
          <p:nvPr/>
        </p:nvCxnSpPr>
        <p:spPr>
          <a:xfrm flipV="1">
            <a:off x="9448793" y="6191947"/>
            <a:ext cx="334354" cy="10719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ot"/>
          </a:ln>
          <a:effectLst/>
        </p:spPr>
      </p:cxnSp>
      <p:cxnSp>
        <p:nvCxnSpPr>
          <p:cNvPr id="142" name="直接连接符 141"/>
          <p:cNvCxnSpPr/>
          <p:nvPr/>
        </p:nvCxnSpPr>
        <p:spPr>
          <a:xfrm>
            <a:off x="2093282" y="2119985"/>
            <a:ext cx="17504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>
            <a:off x="2093282" y="2200946"/>
            <a:ext cx="175047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>
            <a:off x="1804747" y="3226305"/>
            <a:ext cx="1080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>
            <a:off x="1804747" y="3307266"/>
            <a:ext cx="1080000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>
            <a:off x="2884747" y="3534505"/>
            <a:ext cx="17504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>
            <a:off x="2884747" y="3615466"/>
            <a:ext cx="175047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>
            <a:off x="2978590" y="3975682"/>
            <a:ext cx="396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2978590" y="4056643"/>
            <a:ext cx="396000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>
            <a:off x="3593001" y="4207149"/>
            <a:ext cx="252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3593001" y="4288110"/>
            <a:ext cx="252000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/>
        </p:nvCxnSpPr>
        <p:spPr>
          <a:xfrm>
            <a:off x="4437424" y="5134008"/>
            <a:ext cx="28777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>
            <a:off x="4437424" y="5214969"/>
            <a:ext cx="2935833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文本框 155"/>
          <p:cNvSpPr txBox="1"/>
          <p:nvPr/>
        </p:nvSpPr>
        <p:spPr>
          <a:xfrm>
            <a:off x="1772680" y="4291901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2413E"/>
                </a:solidFill>
                <a:latin typeface="Impact" panose="020B0806030902050204" pitchFamily="34" charset="0"/>
              </a:rPr>
              <a:t>30%</a:t>
            </a:r>
            <a:endParaRPr lang="zh-CN" altLang="en-US" sz="2800" dirty="0">
              <a:solidFill>
                <a:srgbClr val="E2413E"/>
              </a:solidFill>
              <a:latin typeface="Impact" panose="020B0806030902050204" pitchFamily="34" charset="0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5497215" y="4544737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2413E"/>
                </a:solidFill>
                <a:latin typeface="Impact" panose="020B0806030902050204" pitchFamily="34" charset="0"/>
              </a:rPr>
              <a:t>40%</a:t>
            </a:r>
            <a:endParaRPr lang="zh-CN" altLang="en-US" sz="2800" dirty="0">
              <a:solidFill>
                <a:srgbClr val="E2413E"/>
              </a:solidFill>
              <a:latin typeface="Impact" panose="020B0806030902050204" pitchFamily="34" charset="0"/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7713342" y="4974523"/>
            <a:ext cx="80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2413E"/>
                </a:solidFill>
                <a:latin typeface="Impact" panose="020B0806030902050204" pitchFamily="34" charset="0"/>
              </a:rPr>
              <a:t>20%</a:t>
            </a:r>
            <a:endParaRPr lang="zh-CN" altLang="en-US" sz="2800" dirty="0">
              <a:solidFill>
                <a:srgbClr val="E2413E"/>
              </a:solidFill>
              <a:latin typeface="Impact" panose="020B0806030902050204" pitchFamily="34" charset="0"/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9062702" y="5214969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2413E"/>
                </a:solidFill>
                <a:latin typeface="Impact" panose="020B0806030902050204" pitchFamily="34" charset="0"/>
              </a:rPr>
              <a:t>10%</a:t>
            </a:r>
            <a:endParaRPr lang="zh-CN" altLang="en-US" sz="2800" dirty="0">
              <a:solidFill>
                <a:srgbClr val="E2413E"/>
              </a:solidFill>
              <a:latin typeface="Impact" panose="020B0806030902050204" pitchFamily="34" charset="0"/>
            </a:endParaRPr>
          </a:p>
        </p:txBody>
      </p:sp>
      <p:sp>
        <p:nvSpPr>
          <p:cNvPr id="160" name="文本框 31"/>
          <p:cNvSpPr txBox="1">
            <a:spLocks noChangeArrowheads="1"/>
          </p:cNvSpPr>
          <p:nvPr/>
        </p:nvSpPr>
        <p:spPr bwMode="auto">
          <a:xfrm>
            <a:off x="303619" y="6464139"/>
            <a:ext cx="457062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1366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>
              <a:defRPr/>
            </a:pP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制表人：邱燕燕   时间：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13031" y="64758"/>
            <a:ext cx="3094770" cy="584775"/>
            <a:chOff x="213031" y="64758"/>
            <a:chExt cx="3094770" cy="584775"/>
          </a:xfrm>
        </p:grpSpPr>
        <p:sp>
          <p:nvSpPr>
            <p:cNvPr id="35" name="矩形 34"/>
            <p:cNvSpPr/>
            <p:nvPr/>
          </p:nvSpPr>
          <p:spPr>
            <a:xfrm>
              <a:off x="1071291" y="64758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计划拟定表</a:t>
              </a:r>
              <a:endPara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13031" y="221631"/>
              <a:ext cx="940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03 </a:t>
              </a:r>
              <a:endParaRPr lang="zh-CN" altLang="en-US" dirty="0"/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1629700" y="2440855"/>
            <a:ext cx="17504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629700" y="2521816"/>
            <a:ext cx="175047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804747" y="2868010"/>
            <a:ext cx="175047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804747" y="2948971"/>
            <a:ext cx="175047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998538" y="6608521"/>
            <a:ext cx="1080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022280" y="6608521"/>
            <a:ext cx="1080000" cy="0"/>
          </a:xfrm>
          <a:prstGeom prst="line">
            <a:avLst/>
          </a:prstGeom>
          <a:ln w="19050">
            <a:solidFill>
              <a:srgbClr val="E946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173076" y="64641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计划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219566" y="646413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实施</a:t>
            </a:r>
            <a:endParaRPr lang="zh-CN" altLang="en-US" dirty="0">
              <a:latin typeface="+mn-ea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7" grpId="0"/>
      <p:bldP spid="158" grpId="0"/>
      <p:bldP spid="159" grpId="0"/>
    </p:bldLst>
  </p:timing>
</p:sld>
</file>

<file path=ppt/tags/tag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0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3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4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5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6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7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8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9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3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4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5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6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3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4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5.xml><?xml version="1.0" encoding="utf-8"?>
<p:tagLst xmlns:p="http://schemas.openxmlformats.org/presentationml/2006/main">
  <p:tag name="ISLIDE.DIAGRAM" val="0d0ebba6-f384-40eb-a03d-5ef309df2408"/>
</p:tagLst>
</file>

<file path=ppt/tags/tag6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7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8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9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heme/theme1.xml><?xml version="1.0" encoding="utf-8"?>
<a:theme xmlns:a="http://schemas.openxmlformats.org/drawingml/2006/main" name="更多模板请关注：亮亮图文旗舰店https://liangliangtuwen.tmall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Calibri Light"/>
        <a:ea typeface="微软雅黑"/>
        <a:cs typeface=""/>
      </a:majorFont>
      <a:minorFont>
        <a:latin typeface="Calibri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主题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10232</Words>
  <Application>WPS 演示</Application>
  <PresentationFormat>宽屏</PresentationFormat>
  <Paragraphs>2106</Paragraphs>
  <Slides>36</Slides>
  <Notes>36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4" baseType="lpstr">
      <vt:lpstr>Arial</vt:lpstr>
      <vt:lpstr>宋体</vt:lpstr>
      <vt:lpstr>Wingdings</vt:lpstr>
      <vt:lpstr>Calibri Light</vt:lpstr>
      <vt:lpstr>微软雅黑</vt:lpstr>
      <vt:lpstr>Calibri</vt:lpstr>
      <vt:lpstr>Malgun Gothic</vt:lpstr>
      <vt:lpstr>等线</vt:lpstr>
      <vt:lpstr>等线</vt:lpstr>
      <vt:lpstr>Impact</vt:lpstr>
      <vt:lpstr>Arial</vt:lpstr>
      <vt:lpstr>仿宋_GB2312</vt:lpstr>
      <vt:lpstr>Arial Unicode MS</vt:lpstr>
      <vt:lpstr>Times New Roman</vt:lpstr>
      <vt:lpstr>Calibri</vt:lpstr>
      <vt:lpstr>仿宋</vt:lpstr>
      <vt:lpstr>更多模板请关注：亮亮图文旗舰店https://liangliangtuwen.tmall.com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更多模版：亮亮图文旗舰店https://liangliangtuwen.tmall.com</dc:subject>
  <dc:creator/>
  <cp:keywords>更多模版：亮亮图文旗舰店https:/liangliangtuwen.tmall.com</cp:keywords>
  <dc:description>更多模版：亮亮图文旗舰店https://liangliangtuwen.tmall.com</dc:description>
  <dcterms:created xsi:type="dcterms:W3CDTF">2014-04-11T22:30:00Z</dcterms:created>
  <dcterms:modified xsi:type="dcterms:W3CDTF">2017-12-08T06:19:24Z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